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6" r:id="rId3"/>
    <p:sldId id="282" r:id="rId4"/>
    <p:sldId id="274" r:id="rId5"/>
    <p:sldId id="272" r:id="rId6"/>
    <p:sldId id="273" r:id="rId7"/>
    <p:sldId id="275" r:id="rId8"/>
    <p:sldId id="271" r:id="rId9"/>
    <p:sldId id="270" r:id="rId10"/>
    <p:sldId id="257" r:id="rId11"/>
    <p:sldId id="260" r:id="rId12"/>
    <p:sldId id="261" r:id="rId13"/>
    <p:sldId id="263" r:id="rId14"/>
    <p:sldId id="283" r:id="rId15"/>
    <p:sldId id="284" r:id="rId16"/>
    <p:sldId id="287" r:id="rId17"/>
    <p:sldId id="285" r:id="rId18"/>
    <p:sldId id="286" r:id="rId19"/>
    <p:sldId id="290" r:id="rId20"/>
    <p:sldId id="288" r:id="rId21"/>
    <p:sldId id="278" r:id="rId22"/>
    <p:sldId id="277" r:id="rId23"/>
    <p:sldId id="279" r:id="rId24"/>
    <p:sldId id="280" r:id="rId25"/>
    <p:sldId id="281" r:id="rId26"/>
    <p:sldId id="264" r:id="rId27"/>
    <p:sldId id="266" r:id="rId28"/>
    <p:sldId id="265" r:id="rId29"/>
    <p:sldId id="267" r:id="rId30"/>
    <p:sldId id="268" r:id="rId31"/>
    <p:sldId id="269" r:id="rId32"/>
    <p:sldId id="289" r:id="rId33"/>
    <p:sldId id="291"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F6A6C80-1F0B-486B-BA0E-58D6F93EEBE7}" type="datetimeFigureOut">
              <a:rPr lang="en-US" smtClean="0"/>
              <a:pPr/>
              <a:t>4/30/2013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0E8167B-9D92-4BC1-AEDE-C4C206D8CE5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6A6C80-1F0B-486B-BA0E-58D6F93EEBE7}"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167B-9D92-4BC1-AEDE-C4C206D8CE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6A6C80-1F0B-486B-BA0E-58D6F93EEBE7}"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167B-9D92-4BC1-AEDE-C4C206D8CE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6A6C80-1F0B-486B-BA0E-58D6F93EEBE7}" type="datetimeFigureOut">
              <a:rPr lang="en-US" smtClean="0"/>
              <a:pPr/>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167B-9D92-4BC1-AEDE-C4C206D8CE5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6A6C80-1F0B-486B-BA0E-58D6F93EEBE7}" type="datetimeFigureOut">
              <a:rPr lang="en-US" smtClean="0"/>
              <a:pPr/>
              <a:t>4/30/2013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0E8167B-9D92-4BC1-AEDE-C4C206D8CE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6A6C80-1F0B-486B-BA0E-58D6F93EEBE7}"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8167B-9D92-4BC1-AEDE-C4C206D8CE5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F6A6C80-1F0B-486B-BA0E-58D6F93EEBE7}" type="datetimeFigureOut">
              <a:rPr lang="en-US" smtClean="0"/>
              <a:pPr/>
              <a:t>4/30/2013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8167B-9D92-4BC1-AEDE-C4C206D8CE5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6A6C80-1F0B-486B-BA0E-58D6F93EEBE7}" type="datetimeFigureOut">
              <a:rPr lang="en-US" smtClean="0"/>
              <a:pPr/>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8167B-9D92-4BC1-AEDE-C4C206D8CE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A6C80-1F0B-486B-BA0E-58D6F93EEBE7}" type="datetimeFigureOut">
              <a:rPr lang="en-US" smtClean="0"/>
              <a:pPr/>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8167B-9D92-4BC1-AEDE-C4C206D8CE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6A6C80-1F0B-486B-BA0E-58D6F93EEBE7}" type="datetimeFigureOut">
              <a:rPr lang="en-US" smtClean="0"/>
              <a:pPr/>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8167B-9D92-4BC1-AEDE-C4C206D8CE5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6A6C80-1F0B-486B-BA0E-58D6F93EEBE7}" type="datetimeFigureOut">
              <a:rPr lang="en-US" smtClean="0"/>
              <a:pPr/>
              <a:t>4/30/2013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0E8167B-9D92-4BC1-AEDE-C4C206D8CE5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F6A6C80-1F0B-486B-BA0E-58D6F93EEBE7}" type="datetimeFigureOut">
              <a:rPr lang="en-US" smtClean="0"/>
              <a:pPr/>
              <a:t>4/30/2013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0E8167B-9D92-4BC1-AEDE-C4C206D8CE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895600"/>
            <a:ext cx="8153400" cy="2743200"/>
          </a:xfrm>
        </p:spPr>
        <p:txBody>
          <a:bodyPr>
            <a:normAutofit fontScale="62500" lnSpcReduction="20000"/>
          </a:bodyPr>
          <a:lstStyle/>
          <a:p>
            <a:endParaRPr lang="en-US" dirty="0" smtClean="0"/>
          </a:p>
          <a:p>
            <a:endParaRPr lang="en-US" dirty="0" smtClean="0"/>
          </a:p>
          <a:p>
            <a:r>
              <a:rPr lang="en-US" dirty="0" smtClean="0"/>
              <a:t>Prakash Loungani</a:t>
            </a:r>
          </a:p>
          <a:p>
            <a:r>
              <a:rPr lang="en-US" dirty="0" smtClean="0"/>
              <a:t>Advisor, Research Department, IMF</a:t>
            </a:r>
          </a:p>
          <a:p>
            <a:r>
              <a:rPr lang="en-US" dirty="0" smtClean="0"/>
              <a:t>April 22, 2013</a:t>
            </a:r>
          </a:p>
          <a:p>
            <a:endParaRPr lang="en-US" dirty="0" smtClean="0"/>
          </a:p>
          <a:p>
            <a:endParaRPr lang="en-US" dirty="0" smtClean="0"/>
          </a:p>
          <a:p>
            <a:pPr algn="l"/>
            <a:r>
              <a:rPr lang="en-US" dirty="0" smtClean="0"/>
              <a:t>I thank Ezgi Ozturk for excellent research assistance. </a:t>
            </a:r>
          </a:p>
          <a:p>
            <a:pPr algn="l"/>
            <a:r>
              <a:rPr lang="en-US" dirty="0" smtClean="0"/>
              <a:t>The views expressed in this presentation are those of the author and should not be attributed to the IMF.</a:t>
            </a:r>
          </a:p>
          <a:p>
            <a:endParaRPr lang="en-US" dirty="0" smtClean="0"/>
          </a:p>
          <a:p>
            <a:endParaRPr lang="en-US" dirty="0"/>
          </a:p>
        </p:txBody>
      </p:sp>
      <p:sp>
        <p:nvSpPr>
          <p:cNvPr id="2" name="Title 1"/>
          <p:cNvSpPr>
            <a:spLocks noGrp="1"/>
          </p:cNvSpPr>
          <p:nvPr>
            <p:ph type="ctrTitle"/>
          </p:nvPr>
        </p:nvSpPr>
        <p:spPr>
          <a:xfrm>
            <a:off x="685800" y="1295400"/>
            <a:ext cx="7772400" cy="1371600"/>
          </a:xfrm>
        </p:spPr>
        <p:txBody>
          <a:bodyPr>
            <a:normAutofit fontScale="90000"/>
          </a:bodyPr>
          <a:lstStyle/>
          <a:p>
            <a:r>
              <a:rPr lang="en-US" dirty="0" smtClean="0">
                <a:solidFill>
                  <a:srgbClr val="00B0F0"/>
                </a:solidFill>
              </a:rPr>
              <a:t/>
            </a:r>
            <a:br>
              <a:rPr lang="en-US" dirty="0" smtClean="0">
                <a:solidFill>
                  <a:srgbClr val="00B0F0"/>
                </a:solidFill>
              </a:rPr>
            </a:br>
            <a:r>
              <a:rPr lang="en-US" dirty="0" smtClean="0">
                <a:solidFill>
                  <a:srgbClr val="00B0F0"/>
                </a:solidFill>
              </a:rPr>
              <a:t>The Turkish Labor Market:</a:t>
            </a:r>
            <a:br>
              <a:rPr lang="en-US" dirty="0" smtClean="0">
                <a:solidFill>
                  <a:srgbClr val="00B0F0"/>
                </a:solidFill>
              </a:rPr>
            </a:br>
            <a:r>
              <a:rPr lang="en-US" dirty="0" smtClean="0">
                <a:solidFill>
                  <a:srgbClr val="00B0F0"/>
                </a:solidFill>
              </a:rPr>
              <a:t>A Few Facts and Figures</a:t>
            </a:r>
            <a:endParaRPr lang="en-US"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0070C0"/>
                </a:solidFill>
              </a:rPr>
              <a:t>Okun’s</a:t>
            </a:r>
            <a:r>
              <a:rPr lang="en-US" dirty="0" smtClean="0">
                <a:solidFill>
                  <a:srgbClr val="0070C0"/>
                </a:solidFill>
              </a:rPr>
              <a:t> Law in Turkey </a:t>
            </a:r>
            <a:br>
              <a:rPr lang="en-US" dirty="0" smtClean="0">
                <a:solidFill>
                  <a:srgbClr val="0070C0"/>
                </a:solidFill>
              </a:rPr>
            </a:br>
            <a:r>
              <a:rPr lang="en-US" sz="3100" i="1" dirty="0" smtClean="0">
                <a:solidFill>
                  <a:srgbClr val="0070C0"/>
                </a:solidFill>
              </a:rPr>
              <a:t>1989-2012</a:t>
            </a:r>
            <a:endParaRPr lang="en-US" sz="3100" i="1" dirty="0">
              <a:solidFill>
                <a:srgbClr val="0070C0"/>
              </a:solidFill>
            </a:endParaRPr>
          </a:p>
        </p:txBody>
      </p:sp>
      <p:pic>
        <p:nvPicPr>
          <p:cNvPr id="1027" name="Picture 3"/>
          <p:cNvPicPr>
            <a:picLocks noChangeAspect="1" noChangeArrowheads="1"/>
          </p:cNvPicPr>
          <p:nvPr/>
        </p:nvPicPr>
        <p:blipFill>
          <a:blip r:embed="rId2" cstate="print"/>
          <a:srcRect/>
          <a:stretch>
            <a:fillRect/>
          </a:stretch>
        </p:blipFill>
        <p:spPr bwMode="auto">
          <a:xfrm>
            <a:off x="0" y="1295400"/>
            <a:ext cx="8839200" cy="54784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err="1" smtClean="0">
                <a:solidFill>
                  <a:srgbClr val="0070C0"/>
                </a:solidFill>
              </a:rPr>
              <a:t>Okun’s</a:t>
            </a:r>
            <a:r>
              <a:rPr lang="en-US" dirty="0" smtClean="0">
                <a:solidFill>
                  <a:srgbClr val="0070C0"/>
                </a:solidFill>
              </a:rPr>
              <a:t> Law in Turkey: Age Group of 35-44 </a:t>
            </a:r>
            <a:r>
              <a:rPr lang="en-US" sz="3100" i="1" dirty="0" smtClean="0">
                <a:solidFill>
                  <a:srgbClr val="0070C0"/>
                </a:solidFill>
              </a:rPr>
              <a:t>1989-2012</a:t>
            </a:r>
            <a:endParaRPr lang="en-US" sz="3100" i="1" dirty="0">
              <a:solidFill>
                <a:srgbClr val="0070C0"/>
              </a:solidFill>
            </a:endParaRPr>
          </a:p>
        </p:txBody>
      </p:sp>
      <p:pic>
        <p:nvPicPr>
          <p:cNvPr id="4098" name="Picture 2"/>
          <p:cNvPicPr>
            <a:picLocks noChangeAspect="1" noChangeArrowheads="1"/>
          </p:cNvPicPr>
          <p:nvPr/>
        </p:nvPicPr>
        <p:blipFill>
          <a:blip r:embed="rId2" cstate="print"/>
          <a:srcRect/>
          <a:stretch>
            <a:fillRect/>
          </a:stretch>
        </p:blipFill>
        <p:spPr bwMode="auto">
          <a:xfrm>
            <a:off x="0" y="1284281"/>
            <a:ext cx="8915400" cy="557371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err="1" smtClean="0">
                <a:solidFill>
                  <a:srgbClr val="0070C0"/>
                </a:solidFill>
              </a:rPr>
              <a:t>Okun’s</a:t>
            </a:r>
            <a:r>
              <a:rPr lang="en-US" dirty="0" smtClean="0">
                <a:solidFill>
                  <a:srgbClr val="0070C0"/>
                </a:solidFill>
              </a:rPr>
              <a:t> Law in Turkey: Age Group of 45-54 </a:t>
            </a:r>
            <a:r>
              <a:rPr lang="en-US" sz="3100" i="1" dirty="0" smtClean="0">
                <a:solidFill>
                  <a:srgbClr val="0070C0"/>
                </a:solidFill>
              </a:rPr>
              <a:t>1989-2012</a:t>
            </a:r>
            <a:endParaRPr lang="en-US" sz="3100" i="1" dirty="0">
              <a:solidFill>
                <a:srgbClr val="0070C0"/>
              </a:solidFill>
            </a:endParaRPr>
          </a:p>
        </p:txBody>
      </p:sp>
      <p:pic>
        <p:nvPicPr>
          <p:cNvPr id="5122" name="Picture 2"/>
          <p:cNvPicPr>
            <a:picLocks noChangeAspect="1" noChangeArrowheads="1"/>
          </p:cNvPicPr>
          <p:nvPr/>
        </p:nvPicPr>
        <p:blipFill>
          <a:blip r:embed="rId2" cstate="print"/>
          <a:srcRect/>
          <a:stretch>
            <a:fillRect/>
          </a:stretch>
        </p:blipFill>
        <p:spPr bwMode="auto">
          <a:xfrm>
            <a:off x="0" y="1284281"/>
            <a:ext cx="8915400" cy="557371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143000"/>
          </a:xfrm>
        </p:spPr>
        <p:txBody>
          <a:bodyPr>
            <a:normAutofit fontScale="90000"/>
          </a:bodyPr>
          <a:lstStyle/>
          <a:p>
            <a:r>
              <a:rPr lang="en-US" dirty="0" smtClean="0">
                <a:solidFill>
                  <a:srgbClr val="0070C0"/>
                </a:solidFill>
              </a:rPr>
              <a:t/>
            </a:r>
            <a:br>
              <a:rPr lang="en-US" dirty="0" smtClean="0">
                <a:solidFill>
                  <a:srgbClr val="0070C0"/>
                </a:solidFill>
              </a:rPr>
            </a:br>
            <a:r>
              <a:rPr lang="en-US" dirty="0" err="1" smtClean="0">
                <a:solidFill>
                  <a:srgbClr val="0070C0"/>
                </a:solidFill>
              </a:rPr>
              <a:t>Okun’s</a:t>
            </a:r>
            <a:r>
              <a:rPr lang="en-US" dirty="0" smtClean="0">
                <a:solidFill>
                  <a:srgbClr val="0070C0"/>
                </a:solidFill>
              </a:rPr>
              <a:t> Law Coefficients: OECD Countries</a:t>
            </a:r>
            <a:br>
              <a:rPr lang="en-US" dirty="0" smtClean="0">
                <a:solidFill>
                  <a:srgbClr val="0070C0"/>
                </a:solidFill>
              </a:rPr>
            </a:br>
            <a:r>
              <a:rPr lang="en-US" sz="3100" i="1" dirty="0" smtClean="0">
                <a:solidFill>
                  <a:srgbClr val="0070C0"/>
                </a:solidFill>
              </a:rPr>
              <a:t>1978-2011</a:t>
            </a:r>
            <a:endParaRPr lang="en-US" sz="3100" i="1" dirty="0">
              <a:solidFill>
                <a:srgbClr val="0070C0"/>
              </a:solidFill>
            </a:endParaRPr>
          </a:p>
        </p:txBody>
      </p:sp>
      <p:pic>
        <p:nvPicPr>
          <p:cNvPr id="7170" name="Picture 2"/>
          <p:cNvPicPr>
            <a:picLocks noChangeAspect="1" noChangeArrowheads="1"/>
          </p:cNvPicPr>
          <p:nvPr/>
        </p:nvPicPr>
        <p:blipFill>
          <a:blip r:embed="rId2" cstate="print"/>
          <a:srcRect/>
          <a:stretch>
            <a:fillRect/>
          </a:stretch>
        </p:blipFill>
        <p:spPr bwMode="auto">
          <a:xfrm>
            <a:off x="0" y="990599"/>
            <a:ext cx="9144000" cy="576162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Okun’s</a:t>
            </a:r>
            <a:r>
              <a:rPr lang="en-US" dirty="0" smtClean="0"/>
              <a:t> Law during the Crisis</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828800" y="1828800"/>
            <a:ext cx="5410200" cy="3429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020762"/>
          </a:xfrm>
        </p:spPr>
        <p:txBody>
          <a:bodyPr>
            <a:normAutofit fontScale="90000"/>
          </a:bodyPr>
          <a:lstStyle/>
          <a:p>
            <a:r>
              <a:rPr lang="en-US" dirty="0" smtClean="0"/>
              <a:t>Medium-term: </a:t>
            </a:r>
            <a:br>
              <a:rPr lang="en-US" dirty="0" smtClean="0"/>
            </a:br>
            <a:r>
              <a:rPr lang="en-US" dirty="0" smtClean="0"/>
              <a:t>IMF advice on avoiding boom-bust cycles</a:t>
            </a:r>
            <a:endParaRPr lang="en-US" dirty="0"/>
          </a:p>
        </p:txBody>
      </p:sp>
      <p:sp>
        <p:nvSpPr>
          <p:cNvPr id="3" name="Content Placeholder 2"/>
          <p:cNvSpPr>
            <a:spLocks noGrp="1"/>
          </p:cNvSpPr>
          <p:nvPr>
            <p:ph sz="quarter" idx="1"/>
          </p:nvPr>
        </p:nvSpPr>
        <p:spPr>
          <a:xfrm>
            <a:off x="381000" y="1447800"/>
            <a:ext cx="8534400" cy="5029200"/>
          </a:xfrm>
        </p:spPr>
        <p:txBody>
          <a:bodyPr>
            <a:normAutofit fontScale="92500" lnSpcReduction="20000"/>
          </a:bodyPr>
          <a:lstStyle/>
          <a:p>
            <a:r>
              <a:rPr lang="en-US" b="1" dirty="0" smtClean="0"/>
              <a:t>Due to its low savings, Turkey remains prone to boom-bust cycles driven by capital flows.</a:t>
            </a:r>
          </a:p>
          <a:p>
            <a:endParaRPr lang="en-US" b="1" dirty="0" smtClean="0"/>
          </a:p>
          <a:p>
            <a:r>
              <a:rPr lang="en-US" b="1" dirty="0" smtClean="0"/>
              <a:t>Fiscal policy has a role to play in raising national savings and mitigating the economy’s excessive cyclical swings.</a:t>
            </a:r>
          </a:p>
          <a:p>
            <a:pPr lvl="2"/>
            <a:r>
              <a:rPr lang="en-US" dirty="0" smtClean="0"/>
              <a:t>Contain real primary spending growth below the potential growth rate of 4 percent in the next three years and change the public pension system; in particular, by increasing contribution rates without raising benefits</a:t>
            </a:r>
          </a:p>
          <a:p>
            <a:pPr lvl="2"/>
            <a:r>
              <a:rPr lang="en-US" dirty="0" smtClean="0"/>
              <a:t>public spending on health programs, which has grown significantly in recent years, could be reexamined; </a:t>
            </a:r>
          </a:p>
          <a:p>
            <a:pPr lvl="2"/>
            <a:r>
              <a:rPr lang="en-US" dirty="0" smtClean="0"/>
              <a:t>tax base should be broadened by eliminating tax exemptions and improving tax administration.</a:t>
            </a:r>
          </a:p>
          <a:p>
            <a:pPr lvl="1"/>
            <a:endParaRPr lang="en-US" dirty="0" smtClean="0"/>
          </a:p>
          <a:p>
            <a:r>
              <a:rPr lang="en-US" b="1" dirty="0" smtClean="0"/>
              <a:t>Recent reforms to boost private savings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 Rate in Turkey</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762000" y="2209800"/>
            <a:ext cx="7772400" cy="3505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dirty="0" smtClean="0"/>
              <a:t>IMF advice on supporting </a:t>
            </a:r>
            <a:br>
              <a:rPr lang="en-US" dirty="0" smtClean="0"/>
            </a:br>
            <a:r>
              <a:rPr lang="en-US" dirty="0" smtClean="0"/>
              <a:t>domestic saving  </a:t>
            </a:r>
            <a:endParaRPr lang="en-US" dirty="0"/>
          </a:p>
        </p:txBody>
      </p:sp>
      <p:sp>
        <p:nvSpPr>
          <p:cNvPr id="3" name="Content Placeholder 2"/>
          <p:cNvSpPr>
            <a:spLocks noGrp="1"/>
          </p:cNvSpPr>
          <p:nvPr>
            <p:ph sz="quarter" idx="1"/>
          </p:nvPr>
        </p:nvSpPr>
        <p:spPr>
          <a:xfrm>
            <a:off x="609600" y="1447800"/>
            <a:ext cx="8077200" cy="4876800"/>
          </a:xfrm>
        </p:spPr>
        <p:txBody>
          <a:bodyPr>
            <a:normAutofit fontScale="92500" lnSpcReduction="10000"/>
          </a:bodyPr>
          <a:lstStyle/>
          <a:p>
            <a:r>
              <a:rPr lang="en-US" dirty="0" smtClean="0"/>
              <a:t>Boosting competitiveness more broadly would support domestic saving.</a:t>
            </a:r>
          </a:p>
          <a:p>
            <a:pPr lvl="2"/>
            <a:r>
              <a:rPr lang="en-US" dirty="0" smtClean="0"/>
              <a:t>The recently introduced Commercial Code helps improve corporate governance and encourages FDI. </a:t>
            </a:r>
          </a:p>
          <a:p>
            <a:pPr lvl="2"/>
            <a:endParaRPr lang="en-US" dirty="0" smtClean="0"/>
          </a:p>
          <a:p>
            <a:pPr lvl="2"/>
            <a:r>
              <a:rPr lang="en-US" dirty="0" smtClean="0"/>
              <a:t>The recent package of investment incentives could, if properly administered, help stimulate investment in advanced technology sectors and lower the import content of production. </a:t>
            </a:r>
          </a:p>
          <a:p>
            <a:pPr lvl="2"/>
            <a:endParaRPr lang="en-US" dirty="0" smtClean="0"/>
          </a:p>
          <a:p>
            <a:r>
              <a:rPr lang="en-US" dirty="0" smtClean="0"/>
              <a:t>But past experience with similar schemes, depending on tax exemptions, showed mixed results. Thus, expectations should be modest and higher priority should be given to maintaining broad VAT and income tax bases.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fontScale="90000"/>
          </a:bodyPr>
          <a:lstStyle/>
          <a:p>
            <a:r>
              <a:rPr lang="en-US" dirty="0" smtClean="0"/>
              <a:t>IMF advice on labor market reforms</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85000" lnSpcReduction="10000"/>
          </a:bodyPr>
          <a:lstStyle/>
          <a:p>
            <a:r>
              <a:rPr lang="en-US" b="1" dirty="0" smtClean="0"/>
              <a:t>Efforts to address the large informal sector, which have had some success in recent years, need to be sustained.</a:t>
            </a:r>
          </a:p>
          <a:p>
            <a:pPr lvl="2"/>
            <a:r>
              <a:rPr lang="en-US" sz="2100" dirty="0" smtClean="0"/>
              <a:t>Evidence suggests firms in informal sector more liquidity constrained</a:t>
            </a:r>
            <a:r>
              <a:rPr lang="en-US" sz="2100" b="1" dirty="0" smtClean="0"/>
              <a:t>, </a:t>
            </a:r>
            <a:r>
              <a:rPr lang="en-US" sz="2100" dirty="0" smtClean="0"/>
              <a:t>invest less, are less profitable, and grow more slowly than in formal sector. </a:t>
            </a:r>
          </a:p>
          <a:p>
            <a:pPr lvl="2"/>
            <a:r>
              <a:rPr lang="en-US" sz="2100" dirty="0" smtClean="0"/>
              <a:t>Informal workers  save less than their counterparts in the formal sector.</a:t>
            </a:r>
          </a:p>
          <a:p>
            <a:pPr lvl="2"/>
            <a:endParaRPr lang="en-US" dirty="0" smtClean="0"/>
          </a:p>
          <a:p>
            <a:r>
              <a:rPr lang="en-US" sz="2800" b="1" dirty="0" smtClean="0"/>
              <a:t>The labor market needs to become more competitive</a:t>
            </a:r>
          </a:p>
          <a:p>
            <a:pPr lvl="2"/>
            <a:r>
              <a:rPr lang="en-US" sz="2100" dirty="0" smtClean="0"/>
              <a:t>greater use of part-time and temporary labor</a:t>
            </a:r>
          </a:p>
          <a:p>
            <a:pPr lvl="2"/>
            <a:r>
              <a:rPr lang="en-US" sz="2100" dirty="0" smtClean="0"/>
              <a:t>reform of the severance pay system, and slowing the growth of the high minimum wage, while ensuring an adequate safety net. </a:t>
            </a:r>
          </a:p>
          <a:p>
            <a:pPr lvl="2"/>
            <a:r>
              <a:rPr lang="en-US" sz="2100" dirty="0" smtClean="0"/>
              <a:t>Continue improving the quality of its workforce by bolstering the education system and training programs. </a:t>
            </a:r>
          </a:p>
          <a:p>
            <a:pPr lvl="2"/>
            <a:r>
              <a:rPr lang="en-US" sz="2100" dirty="0" smtClean="0"/>
              <a:t>Measures to boost the female participation rate, which at about 30 percent remains well below that of most middle-income countries.</a:t>
            </a:r>
            <a:endParaRPr lang="en-US" sz="2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685800" y="1447800"/>
            <a:ext cx="7620000" cy="4114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talk</a:t>
            </a:r>
            <a:endParaRPr lang="en-US" dirty="0"/>
          </a:p>
        </p:txBody>
      </p:sp>
      <p:sp>
        <p:nvSpPr>
          <p:cNvPr id="3" name="Content Placeholder 2"/>
          <p:cNvSpPr>
            <a:spLocks noGrp="1"/>
          </p:cNvSpPr>
          <p:nvPr>
            <p:ph sz="quarter" idx="1"/>
          </p:nvPr>
        </p:nvSpPr>
        <p:spPr/>
        <p:txBody>
          <a:bodyPr/>
          <a:lstStyle/>
          <a:p>
            <a:r>
              <a:rPr lang="en-US" dirty="0" smtClean="0"/>
              <a:t>Turkish labor market performance during the global financial crisis</a:t>
            </a:r>
          </a:p>
          <a:p>
            <a:endParaRPr lang="en-US" dirty="0" smtClean="0"/>
          </a:p>
          <a:p>
            <a:endParaRPr lang="en-US" dirty="0" smtClean="0"/>
          </a:p>
          <a:p>
            <a:r>
              <a:rPr lang="en-US" dirty="0" smtClean="0"/>
              <a:t>A broader look</a:t>
            </a:r>
          </a:p>
          <a:p>
            <a:pPr lvl="2"/>
            <a:r>
              <a:rPr lang="en-US" dirty="0" err="1" smtClean="0"/>
              <a:t>Beveridge</a:t>
            </a:r>
            <a:r>
              <a:rPr lang="en-US" dirty="0" smtClean="0"/>
              <a:t> Curve</a:t>
            </a:r>
          </a:p>
          <a:p>
            <a:pPr lvl="2"/>
            <a:r>
              <a:rPr lang="en-US" dirty="0" err="1" smtClean="0"/>
              <a:t>Okun’s</a:t>
            </a:r>
            <a:r>
              <a:rPr lang="en-US" dirty="0" smtClean="0"/>
              <a:t> Law</a:t>
            </a:r>
          </a:p>
          <a:p>
            <a:pPr lvl="2"/>
            <a:endParaRPr lang="en-US" dirty="0" smtClean="0"/>
          </a:p>
          <a:p>
            <a:pPr lvl="2"/>
            <a:endParaRPr lang="en-US" dirty="0" smtClean="0"/>
          </a:p>
          <a:p>
            <a:r>
              <a:rPr lang="en-US" dirty="0" smtClean="0"/>
              <a:t>Medium-term: challenges and opportunities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OECD advice</a:t>
            </a:r>
            <a:endParaRPr lang="en-US"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685800" y="1795462"/>
            <a:ext cx="7772399" cy="40719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slides on </a:t>
            </a:r>
            <a:r>
              <a:rPr lang="en-US" dirty="0" err="1" smtClean="0"/>
              <a:t>Okun’s</a:t>
            </a:r>
            <a:r>
              <a:rPr lang="en-US" dirty="0" smtClean="0"/>
              <a:t> Law</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err="1" smtClean="0">
                <a:solidFill>
                  <a:srgbClr val="0070C0"/>
                </a:solidFill>
              </a:rPr>
              <a:t>Okun’s</a:t>
            </a:r>
            <a:r>
              <a:rPr lang="en-US" dirty="0" smtClean="0">
                <a:solidFill>
                  <a:srgbClr val="0070C0"/>
                </a:solidFill>
              </a:rPr>
              <a:t> Law in Turkey: Age Group of 15-24 </a:t>
            </a:r>
            <a:br>
              <a:rPr lang="en-US" dirty="0" smtClean="0">
                <a:solidFill>
                  <a:srgbClr val="0070C0"/>
                </a:solidFill>
              </a:rPr>
            </a:br>
            <a:r>
              <a:rPr lang="en-US" sz="3100" i="1" dirty="0" smtClean="0">
                <a:solidFill>
                  <a:srgbClr val="0070C0"/>
                </a:solidFill>
              </a:rPr>
              <a:t>1989-2012</a:t>
            </a:r>
            <a:endParaRPr lang="en-US" sz="3100" i="1" dirty="0">
              <a:solidFill>
                <a:srgbClr val="0070C0"/>
              </a:solidFill>
            </a:endParaRPr>
          </a:p>
        </p:txBody>
      </p:sp>
      <p:pic>
        <p:nvPicPr>
          <p:cNvPr id="2052" name="Picture 4"/>
          <p:cNvPicPr>
            <a:picLocks noChangeAspect="1" noChangeArrowheads="1"/>
          </p:cNvPicPr>
          <p:nvPr/>
        </p:nvPicPr>
        <p:blipFill>
          <a:blip r:embed="rId2" cstate="print"/>
          <a:srcRect/>
          <a:stretch>
            <a:fillRect/>
          </a:stretch>
        </p:blipFill>
        <p:spPr bwMode="auto">
          <a:xfrm>
            <a:off x="0" y="1295399"/>
            <a:ext cx="8839200" cy="552608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err="1" smtClean="0">
                <a:solidFill>
                  <a:srgbClr val="0070C0"/>
                </a:solidFill>
              </a:rPr>
              <a:t>Okun’s</a:t>
            </a:r>
            <a:r>
              <a:rPr lang="en-US" dirty="0" smtClean="0">
                <a:solidFill>
                  <a:srgbClr val="0070C0"/>
                </a:solidFill>
              </a:rPr>
              <a:t> Law in Turkey: Age Group of 25-34 </a:t>
            </a:r>
            <a:r>
              <a:rPr lang="en-US" sz="3100" i="1" dirty="0" smtClean="0">
                <a:solidFill>
                  <a:srgbClr val="0070C0"/>
                </a:solidFill>
              </a:rPr>
              <a:t>1989-2012</a:t>
            </a:r>
            <a:endParaRPr lang="en-US" sz="3100" i="1" dirty="0">
              <a:solidFill>
                <a:srgbClr val="0070C0"/>
              </a:solidFill>
            </a:endParaRPr>
          </a:p>
        </p:txBody>
      </p:sp>
      <p:pic>
        <p:nvPicPr>
          <p:cNvPr id="3074" name="Picture 2"/>
          <p:cNvPicPr>
            <a:picLocks noChangeAspect="1" noChangeArrowheads="1"/>
          </p:cNvPicPr>
          <p:nvPr/>
        </p:nvPicPr>
        <p:blipFill>
          <a:blip r:embed="rId2" cstate="print"/>
          <a:srcRect/>
          <a:stretch>
            <a:fillRect/>
          </a:stretch>
        </p:blipFill>
        <p:spPr bwMode="auto">
          <a:xfrm>
            <a:off x="0" y="1284281"/>
            <a:ext cx="8915400" cy="5573719"/>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err="1" smtClean="0">
                <a:solidFill>
                  <a:srgbClr val="0070C0"/>
                </a:solidFill>
              </a:rPr>
              <a:t>Okun’s</a:t>
            </a:r>
            <a:r>
              <a:rPr lang="en-US" dirty="0" smtClean="0">
                <a:solidFill>
                  <a:srgbClr val="0070C0"/>
                </a:solidFill>
              </a:rPr>
              <a:t> Law in Turkey: Age Group of 55-64 </a:t>
            </a:r>
            <a:r>
              <a:rPr lang="en-US" sz="3100" i="1" dirty="0" smtClean="0">
                <a:solidFill>
                  <a:srgbClr val="0070C0"/>
                </a:solidFill>
              </a:rPr>
              <a:t>1989-2012</a:t>
            </a:r>
            <a:endParaRPr lang="en-US" sz="3100" i="1" dirty="0">
              <a:solidFill>
                <a:srgbClr val="0070C0"/>
              </a:solidFill>
            </a:endParaRPr>
          </a:p>
        </p:txBody>
      </p:sp>
      <p:pic>
        <p:nvPicPr>
          <p:cNvPr id="6146" name="Picture 2"/>
          <p:cNvPicPr>
            <a:picLocks noChangeAspect="1" noChangeArrowheads="1"/>
          </p:cNvPicPr>
          <p:nvPr/>
        </p:nvPicPr>
        <p:blipFill>
          <a:blip r:embed="rId2" cstate="print"/>
          <a:srcRect/>
          <a:stretch>
            <a:fillRect/>
          </a:stretch>
        </p:blipFill>
        <p:spPr bwMode="auto">
          <a:xfrm>
            <a:off x="0" y="1295400"/>
            <a:ext cx="8915400" cy="5573719"/>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219200"/>
          </a:xfrm>
        </p:spPr>
        <p:txBody>
          <a:bodyPr>
            <a:normAutofit fontScale="90000"/>
          </a:bodyPr>
          <a:lstStyle/>
          <a:p>
            <a:r>
              <a:rPr lang="en-US" dirty="0" err="1" smtClean="0">
                <a:solidFill>
                  <a:srgbClr val="0070C0"/>
                </a:solidFill>
              </a:rPr>
              <a:t>Okun’s</a:t>
            </a:r>
            <a:r>
              <a:rPr lang="en-US" dirty="0" smtClean="0">
                <a:solidFill>
                  <a:srgbClr val="0070C0"/>
                </a:solidFill>
              </a:rPr>
              <a:t> Law Coefficients: </a:t>
            </a:r>
            <a:br>
              <a:rPr lang="en-US" dirty="0" smtClean="0">
                <a:solidFill>
                  <a:srgbClr val="0070C0"/>
                </a:solidFill>
              </a:rPr>
            </a:br>
            <a:r>
              <a:rPr lang="en-US" dirty="0" smtClean="0">
                <a:solidFill>
                  <a:srgbClr val="0070C0"/>
                </a:solidFill>
              </a:rPr>
              <a:t>Emerging Market Countries </a:t>
            </a:r>
            <a:r>
              <a:rPr lang="en-US" sz="3100" i="1" dirty="0" smtClean="0">
                <a:solidFill>
                  <a:srgbClr val="0070C0"/>
                </a:solidFill>
              </a:rPr>
              <a:t>1978-2011</a:t>
            </a:r>
            <a:endParaRPr lang="en-US" sz="3100" i="1" dirty="0">
              <a:solidFill>
                <a:srgbClr val="0070C0"/>
              </a:solidFill>
            </a:endParaRPr>
          </a:p>
        </p:txBody>
      </p:sp>
      <p:pic>
        <p:nvPicPr>
          <p:cNvPr id="8194" name="Picture 2"/>
          <p:cNvPicPr>
            <a:picLocks noChangeAspect="1" noChangeArrowheads="1"/>
          </p:cNvPicPr>
          <p:nvPr/>
        </p:nvPicPr>
        <p:blipFill>
          <a:blip r:embed="rId2" cstate="print"/>
          <a:srcRect/>
          <a:stretch>
            <a:fillRect/>
          </a:stretch>
        </p:blipFill>
        <p:spPr bwMode="auto">
          <a:xfrm>
            <a:off x="0" y="1295401"/>
            <a:ext cx="9144001" cy="55626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219200"/>
          </a:xfrm>
        </p:spPr>
        <p:txBody>
          <a:bodyPr>
            <a:normAutofit fontScale="90000"/>
          </a:bodyPr>
          <a:lstStyle/>
          <a:p>
            <a:r>
              <a:rPr lang="en-US" dirty="0" err="1" smtClean="0">
                <a:solidFill>
                  <a:srgbClr val="0070C0"/>
                </a:solidFill>
              </a:rPr>
              <a:t>Okun’s</a:t>
            </a:r>
            <a:r>
              <a:rPr lang="en-US" dirty="0" smtClean="0">
                <a:solidFill>
                  <a:srgbClr val="0070C0"/>
                </a:solidFill>
              </a:rPr>
              <a:t> Law Coefficients: </a:t>
            </a:r>
            <a:br>
              <a:rPr lang="en-US" dirty="0" smtClean="0">
                <a:solidFill>
                  <a:srgbClr val="0070C0"/>
                </a:solidFill>
              </a:rPr>
            </a:br>
            <a:r>
              <a:rPr lang="en-US" dirty="0" smtClean="0">
                <a:solidFill>
                  <a:srgbClr val="0070C0"/>
                </a:solidFill>
              </a:rPr>
              <a:t>Emerging European Countries </a:t>
            </a:r>
            <a:r>
              <a:rPr lang="en-US" sz="3100" i="1" dirty="0" smtClean="0">
                <a:solidFill>
                  <a:srgbClr val="0070C0"/>
                </a:solidFill>
              </a:rPr>
              <a:t>1978-2011</a:t>
            </a:r>
            <a:endParaRPr lang="en-US" sz="3100" i="1" dirty="0">
              <a:solidFill>
                <a:srgbClr val="0070C0"/>
              </a:solidFill>
            </a:endParaRPr>
          </a:p>
        </p:txBody>
      </p:sp>
      <p:pic>
        <p:nvPicPr>
          <p:cNvPr id="10242" name="Picture 2"/>
          <p:cNvPicPr>
            <a:picLocks noChangeAspect="1" noChangeArrowheads="1"/>
          </p:cNvPicPr>
          <p:nvPr/>
        </p:nvPicPr>
        <p:blipFill>
          <a:blip r:embed="rId2" cstate="print"/>
          <a:srcRect/>
          <a:stretch>
            <a:fillRect/>
          </a:stretch>
        </p:blipFill>
        <p:spPr bwMode="auto">
          <a:xfrm>
            <a:off x="0" y="1219200"/>
            <a:ext cx="9144000" cy="5433094"/>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1219200"/>
          </a:xfrm>
        </p:spPr>
        <p:txBody>
          <a:bodyPr>
            <a:normAutofit fontScale="90000"/>
          </a:bodyPr>
          <a:lstStyle/>
          <a:p>
            <a:r>
              <a:rPr lang="en-US" dirty="0" err="1" smtClean="0">
                <a:solidFill>
                  <a:srgbClr val="0070C0"/>
                </a:solidFill>
              </a:rPr>
              <a:t>Okun’s</a:t>
            </a:r>
            <a:r>
              <a:rPr lang="en-US" dirty="0" smtClean="0">
                <a:solidFill>
                  <a:srgbClr val="0070C0"/>
                </a:solidFill>
              </a:rPr>
              <a:t> Law Coefficients: </a:t>
            </a:r>
            <a:br>
              <a:rPr lang="en-US" dirty="0" smtClean="0">
                <a:solidFill>
                  <a:srgbClr val="0070C0"/>
                </a:solidFill>
              </a:rPr>
            </a:br>
            <a:r>
              <a:rPr lang="en-US" dirty="0" smtClean="0">
                <a:solidFill>
                  <a:srgbClr val="0070C0"/>
                </a:solidFill>
              </a:rPr>
              <a:t>MENA Countries </a:t>
            </a:r>
            <a:r>
              <a:rPr lang="en-US" sz="3100" i="1" dirty="0" smtClean="0">
                <a:solidFill>
                  <a:srgbClr val="0070C0"/>
                </a:solidFill>
              </a:rPr>
              <a:t>1978-2011</a:t>
            </a:r>
            <a:endParaRPr lang="en-US" sz="3100" i="1" dirty="0">
              <a:solidFill>
                <a:srgbClr val="0070C0"/>
              </a:solidFill>
            </a:endParaRPr>
          </a:p>
        </p:txBody>
      </p:sp>
      <p:pic>
        <p:nvPicPr>
          <p:cNvPr id="9218" name="Picture 2"/>
          <p:cNvPicPr>
            <a:picLocks noChangeAspect="1" noChangeArrowheads="1"/>
          </p:cNvPicPr>
          <p:nvPr/>
        </p:nvPicPr>
        <p:blipFill>
          <a:blip r:embed="rId2" cstate="print"/>
          <a:srcRect/>
          <a:stretch>
            <a:fillRect/>
          </a:stretch>
        </p:blipFill>
        <p:spPr bwMode="auto">
          <a:xfrm>
            <a:off x="166776" y="1295400"/>
            <a:ext cx="8977224" cy="5334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Okun’s</a:t>
            </a:r>
            <a:r>
              <a:rPr lang="en-US" dirty="0" smtClean="0"/>
              <a:t> Law: Countries with Comparable Data Quality</a:t>
            </a:r>
            <a:endParaRPr lang="en-US" dirty="0"/>
          </a:p>
        </p:txBody>
      </p:sp>
      <p:pic>
        <p:nvPicPr>
          <p:cNvPr id="1027" name="Picture 3"/>
          <p:cNvPicPr>
            <a:picLocks noGrp="1" noChangeAspect="1" noChangeArrowheads="1"/>
          </p:cNvPicPr>
          <p:nvPr>
            <p:ph sz="quarter" idx="1"/>
          </p:nvPr>
        </p:nvPicPr>
        <p:blipFill>
          <a:blip r:embed="rId2" cstate="print"/>
          <a:stretch>
            <a:fillRect/>
          </a:stretch>
        </p:blipFill>
        <p:spPr bwMode="auto">
          <a:xfrm>
            <a:off x="762000" y="2014537"/>
            <a:ext cx="7753350" cy="42338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from the crisis</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447800" y="2057400"/>
            <a:ext cx="6629400" cy="37338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Okun’s</a:t>
            </a:r>
            <a:r>
              <a:rPr lang="en-US" dirty="0" smtClean="0"/>
              <a:t> Law: Countries with Comparable Data Quality</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809625" y="1905000"/>
            <a:ext cx="7524750" cy="42672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Okun’s</a:t>
            </a:r>
            <a:r>
              <a:rPr lang="en-US" dirty="0" smtClean="0"/>
              <a:t> Law: Countries with Comparable Data Quality</a:t>
            </a:r>
            <a:endParaRPr lang="en-US" dirty="0"/>
          </a:p>
        </p:txBody>
      </p:sp>
      <p:pic>
        <p:nvPicPr>
          <p:cNvPr id="3074" name="Picture 2"/>
          <p:cNvPicPr>
            <a:picLocks noGrp="1" noChangeAspect="1" noChangeArrowheads="1"/>
          </p:cNvPicPr>
          <p:nvPr>
            <p:ph sz="quarter" idx="1"/>
          </p:nvPr>
        </p:nvPicPr>
        <p:blipFill>
          <a:blip r:embed="rId2" cstate="print"/>
          <a:stretch>
            <a:fillRect/>
          </a:stretch>
        </p:blipFill>
        <p:spPr bwMode="auto">
          <a:xfrm>
            <a:off x="1085850" y="2047875"/>
            <a:ext cx="7429500" cy="33718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OECD on Turkish labor market</a:t>
            </a:r>
            <a:endParaRPr lang="en-US"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1023937" y="2062162"/>
            <a:ext cx="7553325" cy="33432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 OECD advice on labor markets</a:t>
            </a:r>
            <a:endParaRPr lang="en-US" dirty="0"/>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966787" y="2286000"/>
            <a:ext cx="7667625" cy="28956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 Poverty and Inequality</a:t>
            </a:r>
            <a:endParaRPr lang="en-US" dirty="0"/>
          </a:p>
        </p:txBody>
      </p:sp>
      <p:pic>
        <p:nvPicPr>
          <p:cNvPr id="8194" name="Picture 2"/>
          <p:cNvPicPr>
            <a:picLocks noGrp="1" noChangeAspect="1" noChangeArrowheads="1"/>
          </p:cNvPicPr>
          <p:nvPr>
            <p:ph sz="quarter" idx="1"/>
          </p:nvPr>
        </p:nvPicPr>
        <p:blipFill>
          <a:blip r:embed="rId2" cstate="print"/>
          <a:srcRect/>
          <a:stretch>
            <a:fillRect/>
          </a:stretch>
        </p:blipFill>
        <p:spPr bwMode="auto">
          <a:xfrm>
            <a:off x="1946124" y="1600200"/>
            <a:ext cx="5708952" cy="4419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rmAutofit fontScale="90000"/>
          </a:bodyPr>
          <a:lstStyle/>
          <a:p>
            <a:r>
              <a:rPr lang="en-US" dirty="0" smtClean="0"/>
              <a:t>Output and unemployment </a:t>
            </a:r>
            <a:br>
              <a:rPr lang="en-US" dirty="0" smtClean="0"/>
            </a:br>
            <a:r>
              <a:rPr lang="en-US" dirty="0" smtClean="0"/>
              <a:t>during the crisis</a:t>
            </a:r>
            <a:endParaRPr lang="en-US" dirty="0"/>
          </a:p>
        </p:txBody>
      </p:sp>
      <p:pic>
        <p:nvPicPr>
          <p:cNvPr id="8194" name="Picture 2"/>
          <p:cNvPicPr>
            <a:picLocks noGrp="1" noChangeAspect="1" noChangeArrowheads="1"/>
          </p:cNvPicPr>
          <p:nvPr>
            <p:ph sz="quarter" idx="1"/>
          </p:nvPr>
        </p:nvPicPr>
        <p:blipFill>
          <a:blip r:embed="rId2" cstate="print"/>
          <a:srcRect/>
          <a:stretch>
            <a:fillRect/>
          </a:stretch>
        </p:blipFill>
        <p:spPr bwMode="auto">
          <a:xfrm>
            <a:off x="602569" y="1981200"/>
            <a:ext cx="7855631" cy="3276600"/>
          </a:xfrm>
          <a:prstGeom prst="rect">
            <a:avLst/>
          </a:prstGeom>
          <a:noFill/>
          <a:ln w="9525">
            <a:noFill/>
            <a:miter lim="800000"/>
            <a:headEnd/>
            <a:tailEnd/>
          </a:ln>
        </p:spPr>
      </p:pic>
      <p:sp>
        <p:nvSpPr>
          <p:cNvPr id="9" name="Rectangle 8"/>
          <p:cNvSpPr/>
          <p:nvPr/>
        </p:nvSpPr>
        <p:spPr>
          <a:xfrm rot="10800000" flipV="1">
            <a:off x="1905000" y="6014322"/>
            <a:ext cx="5867400" cy="369332"/>
          </a:xfrm>
          <a:prstGeom prst="rect">
            <a:avLst/>
          </a:prstGeom>
        </p:spPr>
        <p:txBody>
          <a:bodyPr wrap="square">
            <a:spAutoFit/>
          </a:bodyPr>
          <a:lstStyle/>
          <a:p>
            <a:r>
              <a:rPr lang="en-US" dirty="0" smtClean="0"/>
              <a:t>Source:  </a:t>
            </a:r>
            <a:r>
              <a:rPr lang="en-US" dirty="0" err="1" smtClean="0"/>
              <a:t>Hakan</a:t>
            </a:r>
            <a:r>
              <a:rPr lang="en-US" dirty="0" smtClean="0"/>
              <a:t> </a:t>
            </a:r>
            <a:r>
              <a:rPr lang="en-US" dirty="0" err="1" smtClean="0"/>
              <a:t>Ercan</a:t>
            </a:r>
            <a:r>
              <a:rPr lang="en-US" dirty="0" smtClean="0"/>
              <a:t>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by duration</a:t>
            </a:r>
            <a:endParaRPr lang="en-US" dirty="0"/>
          </a:p>
        </p:txBody>
      </p:sp>
      <p:pic>
        <p:nvPicPr>
          <p:cNvPr id="6146" name="Picture 2"/>
          <p:cNvPicPr>
            <a:picLocks noGrp="1" noChangeAspect="1" noChangeArrowheads="1"/>
          </p:cNvPicPr>
          <p:nvPr>
            <p:ph sz="quarter" idx="1"/>
          </p:nvPr>
        </p:nvPicPr>
        <p:blipFill>
          <a:blip r:embed="rId2" cstate="print"/>
          <a:srcRect/>
          <a:stretch>
            <a:fillRect/>
          </a:stretch>
        </p:blipFill>
        <p:spPr bwMode="auto">
          <a:xfrm>
            <a:off x="762000" y="2133600"/>
            <a:ext cx="7772400" cy="3352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 of long-term unemployment</a:t>
            </a:r>
            <a:endParaRPr lang="en-US" dirty="0"/>
          </a:p>
        </p:txBody>
      </p:sp>
      <p:pic>
        <p:nvPicPr>
          <p:cNvPr id="7170" name="Picture 2"/>
          <p:cNvPicPr>
            <a:picLocks noGrp="1" noChangeAspect="1" noChangeArrowheads="1"/>
          </p:cNvPicPr>
          <p:nvPr>
            <p:ph sz="quarter" idx="1"/>
          </p:nvPr>
        </p:nvPicPr>
        <p:blipFill>
          <a:blip r:embed="rId2" cstate="print"/>
          <a:srcRect/>
          <a:stretch>
            <a:fillRect/>
          </a:stretch>
        </p:blipFill>
        <p:spPr bwMode="auto">
          <a:xfrm>
            <a:off x="928687" y="2209800"/>
            <a:ext cx="7286625"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by gender</a:t>
            </a:r>
            <a:endParaRPr lang="en-US" dirty="0"/>
          </a:p>
        </p:txBody>
      </p:sp>
      <p:pic>
        <p:nvPicPr>
          <p:cNvPr id="9218" name="Picture 2"/>
          <p:cNvPicPr>
            <a:picLocks noGrp="1" noChangeAspect="1" noChangeArrowheads="1"/>
          </p:cNvPicPr>
          <p:nvPr>
            <p:ph sz="quarter" idx="1"/>
          </p:nvPr>
        </p:nvPicPr>
        <p:blipFill>
          <a:blip r:embed="rId2" cstate="print"/>
          <a:stretch>
            <a:fillRect/>
          </a:stretch>
        </p:blipFill>
        <p:spPr bwMode="auto">
          <a:xfrm>
            <a:off x="685800" y="1447800"/>
            <a:ext cx="7848600" cy="4572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broader look: </a:t>
            </a:r>
            <a:br>
              <a:rPr lang="en-US" dirty="0" smtClean="0"/>
            </a:br>
            <a:r>
              <a:rPr lang="en-US" dirty="0" smtClean="0"/>
              <a:t>unemployment and vacancies</a:t>
            </a:r>
            <a:endParaRPr lang="en-US"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762000" y="2133601"/>
            <a:ext cx="7620000" cy="2438400"/>
          </a:xfrm>
          <a:prstGeom prst="rect">
            <a:avLst/>
          </a:prstGeom>
          <a:noFill/>
          <a:ln w="9525">
            <a:noFill/>
            <a:miter lim="800000"/>
            <a:headEnd/>
            <a:tailEnd/>
          </a:ln>
        </p:spPr>
      </p:pic>
      <p:pic>
        <p:nvPicPr>
          <p:cNvPr id="5124" name="Picture 4"/>
          <p:cNvPicPr>
            <a:picLocks noChangeAspect="1" noChangeArrowheads="1"/>
          </p:cNvPicPr>
          <p:nvPr/>
        </p:nvPicPr>
        <p:blipFill>
          <a:blip r:embed="rId3" cstate="print"/>
          <a:srcRect/>
          <a:stretch>
            <a:fillRect/>
          </a:stretch>
        </p:blipFill>
        <p:spPr bwMode="auto">
          <a:xfrm>
            <a:off x="2419350" y="5105400"/>
            <a:ext cx="43053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Beveridge</a:t>
            </a:r>
            <a:r>
              <a:rPr lang="en-US" dirty="0" smtClean="0"/>
              <a:t> Curve for Turkey</a:t>
            </a:r>
            <a:endParaRPr lang="en-US" dirty="0"/>
          </a:p>
        </p:txBody>
      </p:sp>
      <p:pic>
        <p:nvPicPr>
          <p:cNvPr id="4098" name="Picture 2"/>
          <p:cNvPicPr>
            <a:picLocks noGrp="1" noChangeAspect="1" noChangeArrowheads="1"/>
          </p:cNvPicPr>
          <p:nvPr>
            <p:ph sz="quarter" idx="1"/>
          </p:nvPr>
        </p:nvPicPr>
        <p:blipFill>
          <a:blip r:embed="rId2" cstate="print"/>
          <a:stretch>
            <a:fillRect/>
          </a:stretch>
        </p:blipFill>
        <p:spPr bwMode="auto">
          <a:xfrm>
            <a:off x="1243012" y="1543050"/>
            <a:ext cx="7115175" cy="438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428</TotalTime>
  <Words>565</Words>
  <Application>Microsoft Office PowerPoint</Application>
  <PresentationFormat>On-screen Show (4:3)</PresentationFormat>
  <Paragraphs>75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 The Turkish Labor Market: A Few Facts and Figures</vt:lpstr>
      <vt:lpstr>Outline of talk</vt:lpstr>
      <vt:lpstr>Recovery from the crisis</vt:lpstr>
      <vt:lpstr>Output and unemployment  during the crisis</vt:lpstr>
      <vt:lpstr>Unemployment by duration</vt:lpstr>
      <vt:lpstr>Share of long-term unemployment</vt:lpstr>
      <vt:lpstr>Unemployment by gender</vt:lpstr>
      <vt:lpstr>A broader look:  unemployment and vacancies</vt:lpstr>
      <vt:lpstr>Beveridge Curve for Turkey</vt:lpstr>
      <vt:lpstr>Okun’s Law in Turkey  1989-2012</vt:lpstr>
      <vt:lpstr>Okun’s Law in Turkey: Age Group of 35-44 1989-2012</vt:lpstr>
      <vt:lpstr>Okun’s Law in Turkey: Age Group of 45-54 1989-2012</vt:lpstr>
      <vt:lpstr> Okun’s Law Coefficients: OECD Countries 1978-2011</vt:lpstr>
      <vt:lpstr>Okun’s Law during the Crisis</vt:lpstr>
      <vt:lpstr>Medium-term:  IMF advice on avoiding boom-bust cycles</vt:lpstr>
      <vt:lpstr>Savings Rate in Turkey</vt:lpstr>
      <vt:lpstr>IMF advice on supporting  domestic saving  </vt:lpstr>
      <vt:lpstr>IMF advice on labor market reforms</vt:lpstr>
      <vt:lpstr>PowerPoint Presentation</vt:lpstr>
      <vt:lpstr>OECD advice</vt:lpstr>
      <vt:lpstr>Thank you</vt:lpstr>
      <vt:lpstr>Additional slides on Okun’s Law</vt:lpstr>
      <vt:lpstr>Okun’s Law in Turkey: Age Group of 15-24  1989-2012</vt:lpstr>
      <vt:lpstr>Okun’s Law in Turkey: Age Group of 25-34 1989-2012</vt:lpstr>
      <vt:lpstr>Okun’s Law in Turkey: Age Group of 55-64 1989-2012</vt:lpstr>
      <vt:lpstr>Okun’s Law Coefficients:  Emerging Market Countries 1978-2011</vt:lpstr>
      <vt:lpstr>Okun’s Law Coefficients:  Emerging European Countries 1978-2011</vt:lpstr>
      <vt:lpstr>Okun’s Law Coefficients:  MENA Countries 1978-2011</vt:lpstr>
      <vt:lpstr>Okun’s Law: Countries with Comparable Data Quality</vt:lpstr>
      <vt:lpstr>Okun’s Law: Countries with Comparable Data Quality</vt:lpstr>
      <vt:lpstr>Okun’s Law: Countries with Comparable Data Quality</vt:lpstr>
      <vt:lpstr>OECD on Turkish labor market</vt:lpstr>
      <vt:lpstr>More on OECD advice on labor markets</vt:lpstr>
      <vt:lpstr>Turkey: Poverty and Inequality</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Okun’s Law in Turkey</dc:title>
  <dc:creator>Ezgi Ozgul Ozturk</dc:creator>
  <cp:lastModifiedBy>TUSIAD Admin</cp:lastModifiedBy>
  <cp:revision>59</cp:revision>
  <dcterms:created xsi:type="dcterms:W3CDTF">2013-03-15T14:58:46Z</dcterms:created>
  <dcterms:modified xsi:type="dcterms:W3CDTF">2013-04-30T15:44:57Z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634801363</vt:i4>
  </property>
  <property fmtid="{D5CDD505-2E9C-101B-9397-08002B2CF9AE}" pid="3" name="_NewReviewCycle">
    <vt:lpwstr/>
  </property>
  <property fmtid="{D5CDD505-2E9C-101B-9397-08002B2CF9AE}" pid="4" name="_EmailSubject">
    <vt:lpwstr>Okun's Law in Turkey</vt:lpwstr>
  </property>
  <property fmtid="{D5CDD505-2E9C-101B-9397-08002B2CF9AE}" pid="5" name="_AuthorEmail">
    <vt:lpwstr>EOzturk@imf.org</vt:lpwstr>
  </property>
  <property fmtid="{D5CDD505-2E9C-101B-9397-08002B2CF9AE}" pid="6" name="_AuthorEmailDisplayName">
    <vt:lpwstr>Ozturk, Ezgi Ozgul</vt:lpwstr>
  </property>
</Properties>
</file>