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7" r:id="rId12"/>
    <p:sldId id="276" r:id="rId13"/>
    <p:sldId id="258" r:id="rId14"/>
    <p:sldId id="269" r:id="rId15"/>
    <p:sldId id="268" r:id="rId16"/>
    <p:sldId id="274" r:id="rId17"/>
    <p:sldId id="273" r:id="rId18"/>
    <p:sldId id="270" r:id="rId19"/>
    <p:sldId id="271" r:id="rId20"/>
    <p:sldId id="275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wb259294\Documents\Turkey\Flagship%20data%20-%20JAN%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259294\Documents\Turkey\Flagship%20data%20-%20JAN%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'GDP capita'!$B$4:$B$5</c:f>
              <c:strCache>
                <c:ptCount val="1"/>
                <c:pt idx="0">
                  <c:v>Turkey</c:v>
                </c:pt>
              </c:strCache>
            </c:strRef>
          </c:tx>
          <c:marker>
            <c:symbol val="none"/>
          </c:marker>
          <c:cat>
            <c:numRef>
              <c:f>'GDP capita'!$A$6:$A$67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'GDP capita'!$B$6:$B$67</c:f>
              <c:numCache>
                <c:formatCode>_-* #,##0_-;_-* #,##0\-;_-* "-"??_-;_-@_-</c:formatCode>
                <c:ptCount val="62"/>
                <c:pt idx="0">
                  <c:v>2374.8449999999998</c:v>
                </c:pt>
                <c:pt idx="1">
                  <c:v>2611.1370000000002</c:v>
                </c:pt>
                <c:pt idx="2">
                  <c:v>2849.1950000000002</c:v>
                </c:pt>
                <c:pt idx="3">
                  <c:v>3084.7279999999987</c:v>
                </c:pt>
                <c:pt idx="4">
                  <c:v>2915.9679999999998</c:v>
                </c:pt>
                <c:pt idx="5">
                  <c:v>3062.297</c:v>
                </c:pt>
                <c:pt idx="6">
                  <c:v>3068.8500000000022</c:v>
                </c:pt>
                <c:pt idx="7">
                  <c:v>3210.4310000000023</c:v>
                </c:pt>
                <c:pt idx="8">
                  <c:v>3251.261</c:v>
                </c:pt>
                <c:pt idx="9">
                  <c:v>3295.0790000000002</c:v>
                </c:pt>
                <c:pt idx="10">
                  <c:v>3288.7259999999997</c:v>
                </c:pt>
                <c:pt idx="11">
                  <c:v>3250.2219999999998</c:v>
                </c:pt>
                <c:pt idx="12">
                  <c:v>3361.0810000000001</c:v>
                </c:pt>
                <c:pt idx="13">
                  <c:v>3590.7750000000001</c:v>
                </c:pt>
                <c:pt idx="14">
                  <c:v>3652.7599999999998</c:v>
                </c:pt>
                <c:pt idx="15">
                  <c:v>3664.2710000000002</c:v>
                </c:pt>
                <c:pt idx="16">
                  <c:v>4001.7950000000001</c:v>
                </c:pt>
                <c:pt idx="17">
                  <c:v>4089.6019999999999</c:v>
                </c:pt>
                <c:pt idx="18">
                  <c:v>4268.0910000000003</c:v>
                </c:pt>
                <c:pt idx="19">
                  <c:v>4392.9299999999994</c:v>
                </c:pt>
                <c:pt idx="20">
                  <c:v>4504.3260000000046</c:v>
                </c:pt>
                <c:pt idx="21">
                  <c:v>4802.1880000000001</c:v>
                </c:pt>
                <c:pt idx="22">
                  <c:v>4992.9920000000002</c:v>
                </c:pt>
                <c:pt idx="23">
                  <c:v>5087.2079999999996</c:v>
                </c:pt>
                <c:pt idx="24">
                  <c:v>5363.5320000000002</c:v>
                </c:pt>
                <c:pt idx="25">
                  <c:v>5699.2620000000024</c:v>
                </c:pt>
                <c:pt idx="26">
                  <c:v>6054.8339999999998</c:v>
                </c:pt>
                <c:pt idx="27">
                  <c:v>6181.2079999999996</c:v>
                </c:pt>
                <c:pt idx="28">
                  <c:v>6225.6510000000044</c:v>
                </c:pt>
                <c:pt idx="29">
                  <c:v>6047.8420000000024</c:v>
                </c:pt>
                <c:pt idx="30">
                  <c:v>5884.8280000000004</c:v>
                </c:pt>
                <c:pt idx="31">
                  <c:v>5979.799</c:v>
                </c:pt>
                <c:pt idx="32">
                  <c:v>6119.5329999999994</c:v>
                </c:pt>
                <c:pt idx="33">
                  <c:v>6189.0739999999996</c:v>
                </c:pt>
                <c:pt idx="34">
                  <c:v>6389.8650000000034</c:v>
                </c:pt>
                <c:pt idx="35">
                  <c:v>6563.5630000000001</c:v>
                </c:pt>
                <c:pt idx="36">
                  <c:v>6870.6120000000046</c:v>
                </c:pt>
                <c:pt idx="37">
                  <c:v>7313.6280000000024</c:v>
                </c:pt>
                <c:pt idx="38">
                  <c:v>7442.576</c:v>
                </c:pt>
                <c:pt idx="39">
                  <c:v>7377.2480000000005</c:v>
                </c:pt>
                <c:pt idx="40">
                  <c:v>7901</c:v>
                </c:pt>
                <c:pt idx="41">
                  <c:v>7823.4960000000001</c:v>
                </c:pt>
                <c:pt idx="42">
                  <c:v>8139.0690000000004</c:v>
                </c:pt>
                <c:pt idx="43">
                  <c:v>8636.36599999998</c:v>
                </c:pt>
                <c:pt idx="44">
                  <c:v>8022.1190000000024</c:v>
                </c:pt>
                <c:pt idx="45">
                  <c:v>8450.0360000000001</c:v>
                </c:pt>
                <c:pt idx="46">
                  <c:v>8887.3639999999832</c:v>
                </c:pt>
                <c:pt idx="47">
                  <c:v>9395.473</c:v>
                </c:pt>
                <c:pt idx="48">
                  <c:v>9525.5450000000001</c:v>
                </c:pt>
                <c:pt idx="49">
                  <c:v>9055.3699999999844</c:v>
                </c:pt>
                <c:pt idx="50">
                  <c:v>9514.4030000000002</c:v>
                </c:pt>
                <c:pt idx="51">
                  <c:v>8831.2410000000091</c:v>
                </c:pt>
                <c:pt idx="52">
                  <c:v>9230.6389999999901</c:v>
                </c:pt>
                <c:pt idx="53">
                  <c:v>9569.3420000000006</c:v>
                </c:pt>
                <c:pt idx="54">
                  <c:v>10309.68</c:v>
                </c:pt>
                <c:pt idx="55">
                  <c:v>11012.81</c:v>
                </c:pt>
                <c:pt idx="56">
                  <c:v>11603.949999999992</c:v>
                </c:pt>
                <c:pt idx="57">
                  <c:v>11976.47</c:v>
                </c:pt>
                <c:pt idx="58">
                  <c:v>11892.19</c:v>
                </c:pt>
                <c:pt idx="59">
                  <c:v>11169.2</c:v>
                </c:pt>
                <c:pt idx="60">
                  <c:v>12018.79</c:v>
                </c:pt>
                <c:pt idx="61">
                  <c:v>12755.76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'GDP capita'!$BR$4:$BR$5</c:f>
              <c:strCache>
                <c:ptCount val="1"/>
                <c:pt idx="0">
                  <c:v>Brazil</c:v>
                </c:pt>
              </c:strCache>
            </c:strRef>
          </c:tx>
          <c:marker>
            <c:symbol val="none"/>
          </c:marker>
          <c:cat>
            <c:numRef>
              <c:f>'GDP capita'!$A$6:$A$67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'GDP capita'!$BR$6:$BR$67</c:f>
              <c:numCache>
                <c:formatCode>_-* #,##0_-;_-* #,##0\-;_-* "-"??_-;_-@_-</c:formatCode>
                <c:ptCount val="62"/>
                <c:pt idx="0">
                  <c:v>2413.4540000000002</c:v>
                </c:pt>
                <c:pt idx="1">
                  <c:v>2457.3130000000024</c:v>
                </c:pt>
                <c:pt idx="2">
                  <c:v>2529.6889999999976</c:v>
                </c:pt>
                <c:pt idx="3">
                  <c:v>2575.7919999999999</c:v>
                </c:pt>
                <c:pt idx="4">
                  <c:v>2667.3649999999998</c:v>
                </c:pt>
                <c:pt idx="5">
                  <c:v>2780.1819999999998</c:v>
                </c:pt>
                <c:pt idx="6">
                  <c:v>2737.8710000000024</c:v>
                </c:pt>
                <c:pt idx="7">
                  <c:v>2878.8989999999999</c:v>
                </c:pt>
                <c:pt idx="8">
                  <c:v>3047.9430000000002</c:v>
                </c:pt>
                <c:pt idx="9">
                  <c:v>3206.444</c:v>
                </c:pt>
                <c:pt idx="10">
                  <c:v>3370.8140000000012</c:v>
                </c:pt>
                <c:pt idx="11">
                  <c:v>3518.6750000000002</c:v>
                </c:pt>
                <c:pt idx="12">
                  <c:v>3625.058</c:v>
                </c:pt>
                <c:pt idx="13">
                  <c:v>3556.1509999999998</c:v>
                </c:pt>
                <c:pt idx="14">
                  <c:v>3569.0650000000001</c:v>
                </c:pt>
                <c:pt idx="15">
                  <c:v>3534.7259999999997</c:v>
                </c:pt>
                <c:pt idx="16">
                  <c:v>3647.8300000000022</c:v>
                </c:pt>
                <c:pt idx="17">
                  <c:v>3687.1550000000002</c:v>
                </c:pt>
                <c:pt idx="18">
                  <c:v>3904.0990000000002</c:v>
                </c:pt>
                <c:pt idx="19">
                  <c:v>4128.7329999999993</c:v>
                </c:pt>
                <c:pt idx="20">
                  <c:v>4412.9630000000006</c:v>
                </c:pt>
                <c:pt idx="21">
                  <c:v>4733.1060000000034</c:v>
                </c:pt>
                <c:pt idx="22">
                  <c:v>5107.6110000000044</c:v>
                </c:pt>
                <c:pt idx="23">
                  <c:v>5601.7040000000006</c:v>
                </c:pt>
                <c:pt idx="24">
                  <c:v>5891.6190000000024</c:v>
                </c:pt>
                <c:pt idx="25">
                  <c:v>6045.2940000000008</c:v>
                </c:pt>
                <c:pt idx="26">
                  <c:v>6452.759</c:v>
                </c:pt>
                <c:pt idx="27">
                  <c:v>6590.9789999999994</c:v>
                </c:pt>
                <c:pt idx="28">
                  <c:v>6754.1820000000034</c:v>
                </c:pt>
                <c:pt idx="29">
                  <c:v>7059.6</c:v>
                </c:pt>
                <c:pt idx="30">
                  <c:v>7500.0329999999994</c:v>
                </c:pt>
                <c:pt idx="31">
                  <c:v>7001.29</c:v>
                </c:pt>
                <c:pt idx="32">
                  <c:v>6876.0590000000002</c:v>
                </c:pt>
                <c:pt idx="33">
                  <c:v>6493.9379999999965</c:v>
                </c:pt>
                <c:pt idx="34">
                  <c:v>6703.3940000000002</c:v>
                </c:pt>
                <c:pt idx="35">
                  <c:v>7094.2530000000015</c:v>
                </c:pt>
                <c:pt idx="36">
                  <c:v>7509.6</c:v>
                </c:pt>
                <c:pt idx="37">
                  <c:v>7607.5830000000005</c:v>
                </c:pt>
                <c:pt idx="38">
                  <c:v>7441.59</c:v>
                </c:pt>
                <c:pt idx="39">
                  <c:v>7541.3890000000001</c:v>
                </c:pt>
                <c:pt idx="40">
                  <c:v>7103.0510000000004</c:v>
                </c:pt>
                <c:pt idx="41">
                  <c:v>7063.4230000000016</c:v>
                </c:pt>
                <c:pt idx="42">
                  <c:v>6915.0560000000014</c:v>
                </c:pt>
                <c:pt idx="43">
                  <c:v>7141.7650000000003</c:v>
                </c:pt>
                <c:pt idx="44">
                  <c:v>7441.951</c:v>
                </c:pt>
                <c:pt idx="45">
                  <c:v>7636.1490000000003</c:v>
                </c:pt>
                <c:pt idx="46">
                  <c:v>7680.9969999999994</c:v>
                </c:pt>
                <c:pt idx="47">
                  <c:v>7820.0520000000024</c:v>
                </c:pt>
                <c:pt idx="48">
                  <c:v>7705.73</c:v>
                </c:pt>
                <c:pt idx="49">
                  <c:v>7611.3740000000007</c:v>
                </c:pt>
                <c:pt idx="50">
                  <c:v>7824.0560000000014</c:v>
                </c:pt>
                <c:pt idx="51">
                  <c:v>7813.7879999999996</c:v>
                </c:pt>
                <c:pt idx="52">
                  <c:v>7908.8270000000002</c:v>
                </c:pt>
                <c:pt idx="53">
                  <c:v>7888.9630000000006</c:v>
                </c:pt>
                <c:pt idx="54">
                  <c:v>8226.5229999999901</c:v>
                </c:pt>
                <c:pt idx="55">
                  <c:v>8373.9949999999917</c:v>
                </c:pt>
                <c:pt idx="56">
                  <c:v>8593.9410000000007</c:v>
                </c:pt>
                <c:pt idx="57">
                  <c:v>9002.2630000000008</c:v>
                </c:pt>
                <c:pt idx="58">
                  <c:v>9344.5689999999831</c:v>
                </c:pt>
                <c:pt idx="59">
                  <c:v>9213.4149999999918</c:v>
                </c:pt>
                <c:pt idx="60">
                  <c:v>9787.0419999999904</c:v>
                </c:pt>
                <c:pt idx="61">
                  <c:v>10007.62999999999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'GDP capita'!$BW$4:$BW$5</c:f>
              <c:strCache>
                <c:ptCount val="1"/>
                <c:pt idx="0">
                  <c:v>South Korea</c:v>
                </c:pt>
              </c:strCache>
            </c:strRef>
          </c:tx>
          <c:marker>
            <c:symbol val="none"/>
          </c:marker>
          <c:cat>
            <c:numRef>
              <c:f>'GDP capita'!$A$6:$A$67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'GDP capita'!$BW$6:$BW$67</c:f>
              <c:numCache>
                <c:formatCode>_-* #,##0_-;_-* #,##0\-;_-* "-"??_-;_-@_-</c:formatCode>
                <c:ptCount val="62"/>
                <c:pt idx="0">
                  <c:v>1209.7629999999999</c:v>
                </c:pt>
                <c:pt idx="1">
                  <c:v>1115.0250000000001</c:v>
                </c:pt>
                <c:pt idx="2">
                  <c:v>1183.3909999999998</c:v>
                </c:pt>
                <c:pt idx="3">
                  <c:v>1518.3150000000001</c:v>
                </c:pt>
                <c:pt idx="4">
                  <c:v>1592.3829999999998</c:v>
                </c:pt>
                <c:pt idx="5">
                  <c:v>1655.9960000000001</c:v>
                </c:pt>
                <c:pt idx="6">
                  <c:v>1627.6789999999999</c:v>
                </c:pt>
                <c:pt idx="7">
                  <c:v>1708.1479999999999</c:v>
                </c:pt>
                <c:pt idx="8">
                  <c:v>1748.048</c:v>
                </c:pt>
                <c:pt idx="9">
                  <c:v>1760.6989999999998</c:v>
                </c:pt>
                <c:pt idx="10">
                  <c:v>1737.5070000000001</c:v>
                </c:pt>
                <c:pt idx="11">
                  <c:v>1766.1289999999999</c:v>
                </c:pt>
                <c:pt idx="12">
                  <c:v>1764.127</c:v>
                </c:pt>
                <c:pt idx="13">
                  <c:v>1863.7829999999999</c:v>
                </c:pt>
                <c:pt idx="14">
                  <c:v>1968.8109999999999</c:v>
                </c:pt>
                <c:pt idx="15">
                  <c:v>2034.951</c:v>
                </c:pt>
                <c:pt idx="16">
                  <c:v>2223.384</c:v>
                </c:pt>
                <c:pt idx="17">
                  <c:v>2330.087</c:v>
                </c:pt>
                <c:pt idx="18">
                  <c:v>2567.2510000000002</c:v>
                </c:pt>
                <c:pt idx="19">
                  <c:v>2890.2139999999999</c:v>
                </c:pt>
                <c:pt idx="20">
                  <c:v>3070.605</c:v>
                </c:pt>
                <c:pt idx="21">
                  <c:v>3304.4090000000001</c:v>
                </c:pt>
                <c:pt idx="22">
                  <c:v>3480.2429999999977</c:v>
                </c:pt>
                <c:pt idx="23">
                  <c:v>4001.3160000000012</c:v>
                </c:pt>
                <c:pt idx="24">
                  <c:v>4271.902</c:v>
                </c:pt>
                <c:pt idx="25">
                  <c:v>4479.393</c:v>
                </c:pt>
                <c:pt idx="26">
                  <c:v>4925.2580000000007</c:v>
                </c:pt>
                <c:pt idx="27">
                  <c:v>5347.7130000000006</c:v>
                </c:pt>
                <c:pt idx="28">
                  <c:v>5757.6150000000034</c:v>
                </c:pt>
                <c:pt idx="29">
                  <c:v>6083.6320000000014</c:v>
                </c:pt>
                <c:pt idx="30">
                  <c:v>5828.72</c:v>
                </c:pt>
                <c:pt idx="31">
                  <c:v>6094.7329999999993</c:v>
                </c:pt>
                <c:pt idx="32">
                  <c:v>6456.6150000000034</c:v>
                </c:pt>
                <c:pt idx="33">
                  <c:v>7093.7</c:v>
                </c:pt>
                <c:pt idx="34">
                  <c:v>7614.5839999999998</c:v>
                </c:pt>
                <c:pt idx="35">
                  <c:v>8033.6200000000044</c:v>
                </c:pt>
                <c:pt idx="36">
                  <c:v>8873.1630000000005</c:v>
                </c:pt>
                <c:pt idx="37">
                  <c:v>9798.2279999999901</c:v>
                </c:pt>
                <c:pt idx="38">
                  <c:v>10796.59</c:v>
                </c:pt>
                <c:pt idx="39">
                  <c:v>11372.81</c:v>
                </c:pt>
                <c:pt idx="40">
                  <c:v>12332.140000000009</c:v>
                </c:pt>
                <c:pt idx="41">
                  <c:v>13382.93</c:v>
                </c:pt>
                <c:pt idx="42">
                  <c:v>13993.94</c:v>
                </c:pt>
                <c:pt idx="43">
                  <c:v>14721.859999999984</c:v>
                </c:pt>
                <c:pt idx="44">
                  <c:v>15865.76</c:v>
                </c:pt>
                <c:pt idx="45">
                  <c:v>17134.71</c:v>
                </c:pt>
                <c:pt idx="46">
                  <c:v>18219.400000000001</c:v>
                </c:pt>
                <c:pt idx="47">
                  <c:v>19127.09999999998</c:v>
                </c:pt>
                <c:pt idx="48">
                  <c:v>17899.900000000001</c:v>
                </c:pt>
                <c:pt idx="49">
                  <c:v>19678.29</c:v>
                </c:pt>
                <c:pt idx="50">
                  <c:v>21248</c:v>
                </c:pt>
                <c:pt idx="51">
                  <c:v>21933.55</c:v>
                </c:pt>
                <c:pt idx="52">
                  <c:v>23373.260000000009</c:v>
                </c:pt>
                <c:pt idx="53">
                  <c:v>23917.75999999998</c:v>
                </c:pt>
                <c:pt idx="54">
                  <c:v>24919.41</c:v>
                </c:pt>
                <c:pt idx="55">
                  <c:v>25823.85</c:v>
                </c:pt>
                <c:pt idx="56">
                  <c:v>27094.36</c:v>
                </c:pt>
                <c:pt idx="57">
                  <c:v>28403.040000000001</c:v>
                </c:pt>
                <c:pt idx="58">
                  <c:v>28978.22</c:v>
                </c:pt>
                <c:pt idx="59">
                  <c:v>28993.149999999983</c:v>
                </c:pt>
                <c:pt idx="60">
                  <c:v>30699.23</c:v>
                </c:pt>
                <c:pt idx="61">
                  <c:v>31745.480000000018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'GDP capita'!$BX$4:$BX$5</c:f>
              <c:strCache>
                <c:ptCount val="1"/>
                <c:pt idx="0">
                  <c:v>Malaysia</c:v>
                </c:pt>
              </c:strCache>
            </c:strRef>
          </c:tx>
          <c:marker>
            <c:symbol val="none"/>
          </c:marker>
          <c:cat>
            <c:numRef>
              <c:f>'GDP capita'!$A$6:$A$67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'GDP capita'!$BX$6:$BX$67</c:f>
              <c:numCache>
                <c:formatCode>_-* #,##0_-;_-* #,##0\-;_-* "-"??_-;_-@_-</c:formatCode>
                <c:ptCount val="62"/>
                <c:pt idx="0">
                  <c:v>2185.4920000000002</c:v>
                </c:pt>
                <c:pt idx="1">
                  <c:v>2018.36</c:v>
                </c:pt>
                <c:pt idx="2">
                  <c:v>2062.4290000000001</c:v>
                </c:pt>
                <c:pt idx="3">
                  <c:v>2018.1909999999998</c:v>
                </c:pt>
                <c:pt idx="4">
                  <c:v>2088.7689999999975</c:v>
                </c:pt>
                <c:pt idx="5">
                  <c:v>2046.722</c:v>
                </c:pt>
                <c:pt idx="6">
                  <c:v>2109.9749999999999</c:v>
                </c:pt>
                <c:pt idx="7">
                  <c:v>2038.702</c:v>
                </c:pt>
                <c:pt idx="8">
                  <c:v>1980.509</c:v>
                </c:pt>
                <c:pt idx="9">
                  <c:v>2056.6659999999997</c:v>
                </c:pt>
                <c:pt idx="10">
                  <c:v>2145.04</c:v>
                </c:pt>
                <c:pt idx="11">
                  <c:v>2231.6750000000002</c:v>
                </c:pt>
                <c:pt idx="12">
                  <c:v>2294.17</c:v>
                </c:pt>
                <c:pt idx="13">
                  <c:v>2339.64</c:v>
                </c:pt>
                <c:pt idx="14">
                  <c:v>2421.424</c:v>
                </c:pt>
                <c:pt idx="15">
                  <c:v>2528.6079999999997</c:v>
                </c:pt>
                <c:pt idx="16">
                  <c:v>2587.8040000000001</c:v>
                </c:pt>
                <c:pt idx="17">
                  <c:v>2565.4510000000023</c:v>
                </c:pt>
                <c:pt idx="18">
                  <c:v>2722.2170000000001</c:v>
                </c:pt>
                <c:pt idx="19">
                  <c:v>2810.7779999999998</c:v>
                </c:pt>
                <c:pt idx="20">
                  <c:v>2914.174</c:v>
                </c:pt>
                <c:pt idx="21">
                  <c:v>3056.2130000000002</c:v>
                </c:pt>
                <c:pt idx="22">
                  <c:v>3208.9730000000022</c:v>
                </c:pt>
                <c:pt idx="23">
                  <c:v>3588.0929999999998</c:v>
                </c:pt>
                <c:pt idx="24">
                  <c:v>3767.8879999999999</c:v>
                </c:pt>
                <c:pt idx="25">
                  <c:v>3712.0729999999999</c:v>
                </c:pt>
                <c:pt idx="26">
                  <c:v>4079.1469999999977</c:v>
                </c:pt>
                <c:pt idx="27">
                  <c:v>4311.4379999999965</c:v>
                </c:pt>
                <c:pt idx="28">
                  <c:v>4584.0329999999994</c:v>
                </c:pt>
                <c:pt idx="29">
                  <c:v>4844.7240000000002</c:v>
                </c:pt>
                <c:pt idx="30">
                  <c:v>5125.3820000000014</c:v>
                </c:pt>
                <c:pt idx="31">
                  <c:v>5359.5379999999996</c:v>
                </c:pt>
                <c:pt idx="32">
                  <c:v>5542.1480000000001</c:v>
                </c:pt>
                <c:pt idx="33">
                  <c:v>5740.8090000000002</c:v>
                </c:pt>
                <c:pt idx="34">
                  <c:v>6037.5110000000004</c:v>
                </c:pt>
                <c:pt idx="35">
                  <c:v>5826.0830000000005</c:v>
                </c:pt>
                <c:pt idx="36">
                  <c:v>5752.9450000000006</c:v>
                </c:pt>
                <c:pt idx="37">
                  <c:v>5912.3870000000015</c:v>
                </c:pt>
                <c:pt idx="38">
                  <c:v>6281.3590000000004</c:v>
                </c:pt>
                <c:pt idx="39">
                  <c:v>6712.6990000000014</c:v>
                </c:pt>
                <c:pt idx="40">
                  <c:v>7191.1420000000044</c:v>
                </c:pt>
                <c:pt idx="41">
                  <c:v>7665.79</c:v>
                </c:pt>
                <c:pt idx="42">
                  <c:v>8131.8420000000024</c:v>
                </c:pt>
                <c:pt idx="43">
                  <c:v>8716.379999999981</c:v>
                </c:pt>
                <c:pt idx="44">
                  <c:v>9280.9769999999844</c:v>
                </c:pt>
                <c:pt idx="45">
                  <c:v>9940.6200000000008</c:v>
                </c:pt>
                <c:pt idx="46">
                  <c:v>10663.49</c:v>
                </c:pt>
                <c:pt idx="47">
                  <c:v>11150.07</c:v>
                </c:pt>
                <c:pt idx="48">
                  <c:v>10061.54999999999</c:v>
                </c:pt>
                <c:pt idx="49">
                  <c:v>10406.32</c:v>
                </c:pt>
                <c:pt idx="50">
                  <c:v>11035.66</c:v>
                </c:pt>
                <c:pt idx="51">
                  <c:v>10818.91</c:v>
                </c:pt>
                <c:pt idx="52">
                  <c:v>11146.12</c:v>
                </c:pt>
                <c:pt idx="53">
                  <c:v>11508.01</c:v>
                </c:pt>
                <c:pt idx="54">
                  <c:v>12001.61</c:v>
                </c:pt>
                <c:pt idx="55">
                  <c:v>12401.720000000008</c:v>
                </c:pt>
                <c:pt idx="56">
                  <c:v>12896.62</c:v>
                </c:pt>
                <c:pt idx="57">
                  <c:v>13495.740000000009</c:v>
                </c:pt>
                <c:pt idx="58">
                  <c:v>13905.58</c:v>
                </c:pt>
                <c:pt idx="59">
                  <c:v>13451.849999999991</c:v>
                </c:pt>
                <c:pt idx="60">
                  <c:v>14186.59</c:v>
                </c:pt>
                <c:pt idx="61">
                  <c:v>14688.51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'GDP capita'!$BV$4:$BV$5</c:f>
              <c:strCache>
                <c:ptCount val="1"/>
                <c:pt idx="0">
                  <c:v>Mexico</c:v>
                </c:pt>
              </c:strCache>
            </c:strRef>
          </c:tx>
          <c:marker>
            <c:symbol val="none"/>
          </c:marker>
          <c:cat>
            <c:numRef>
              <c:f>'GDP capita'!$A$6:$A$67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'GDP capita'!$BV$6:$BV$67</c:f>
              <c:numCache>
                <c:formatCode>_-* #,##0_-;_-* #,##0\-;_-* "-"??_-;_-@_-</c:formatCode>
                <c:ptCount val="62"/>
                <c:pt idx="0">
                  <c:v>4265.8330000000005</c:v>
                </c:pt>
                <c:pt idx="1">
                  <c:v>4468.5060000000003</c:v>
                </c:pt>
                <c:pt idx="2">
                  <c:v>4516.4930000000013</c:v>
                </c:pt>
                <c:pt idx="3">
                  <c:v>4399.4309999999996</c:v>
                </c:pt>
                <c:pt idx="4">
                  <c:v>4698.9450000000006</c:v>
                </c:pt>
                <c:pt idx="5">
                  <c:v>4946.5220000000054</c:v>
                </c:pt>
                <c:pt idx="6">
                  <c:v>5127.6490000000003</c:v>
                </c:pt>
                <c:pt idx="7">
                  <c:v>5347.5610000000024</c:v>
                </c:pt>
                <c:pt idx="8">
                  <c:v>5456.4319999999998</c:v>
                </c:pt>
                <c:pt idx="9">
                  <c:v>5440.81</c:v>
                </c:pt>
                <c:pt idx="10">
                  <c:v>5691.1020000000044</c:v>
                </c:pt>
                <c:pt idx="11">
                  <c:v>5721.6030000000001</c:v>
                </c:pt>
                <c:pt idx="12">
                  <c:v>5791.6530000000002</c:v>
                </c:pt>
                <c:pt idx="13">
                  <c:v>6029.04</c:v>
                </c:pt>
                <c:pt idx="14">
                  <c:v>6482</c:v>
                </c:pt>
                <c:pt idx="15">
                  <c:v>6677.3250000000044</c:v>
                </c:pt>
                <c:pt idx="16">
                  <c:v>6876.7420000000002</c:v>
                </c:pt>
                <c:pt idx="17">
                  <c:v>7074.92</c:v>
                </c:pt>
                <c:pt idx="18">
                  <c:v>7345.7840000000006</c:v>
                </c:pt>
                <c:pt idx="19">
                  <c:v>7549.442</c:v>
                </c:pt>
                <c:pt idx="20">
                  <c:v>7791.4319999999998</c:v>
                </c:pt>
                <c:pt idx="21">
                  <c:v>7873.0350000000008</c:v>
                </c:pt>
                <c:pt idx="22">
                  <c:v>8300.6</c:v>
                </c:pt>
                <c:pt idx="23">
                  <c:v>8752.7139999999908</c:v>
                </c:pt>
                <c:pt idx="24">
                  <c:v>9041.6579999999813</c:v>
                </c:pt>
                <c:pt idx="25">
                  <c:v>9304.2019999999902</c:v>
                </c:pt>
                <c:pt idx="26">
                  <c:v>9458.2880000000005</c:v>
                </c:pt>
                <c:pt idx="27">
                  <c:v>9547.5840000000007</c:v>
                </c:pt>
                <c:pt idx="28">
                  <c:v>10092.06</c:v>
                </c:pt>
                <c:pt idx="29">
                  <c:v>10763.82</c:v>
                </c:pt>
                <c:pt idx="30">
                  <c:v>11400.220000000008</c:v>
                </c:pt>
                <c:pt idx="31">
                  <c:v>12115.29</c:v>
                </c:pt>
                <c:pt idx="32">
                  <c:v>11748.93</c:v>
                </c:pt>
                <c:pt idx="33">
                  <c:v>10980.28</c:v>
                </c:pt>
                <c:pt idx="34">
                  <c:v>11115.34</c:v>
                </c:pt>
                <c:pt idx="35">
                  <c:v>11172.449999999992</c:v>
                </c:pt>
                <c:pt idx="36">
                  <c:v>10523.41</c:v>
                </c:pt>
                <c:pt idx="37">
                  <c:v>10493.94</c:v>
                </c:pt>
                <c:pt idx="38">
                  <c:v>10409.04999999999</c:v>
                </c:pt>
                <c:pt idx="39">
                  <c:v>10639.84</c:v>
                </c:pt>
                <c:pt idx="40">
                  <c:v>10975.48</c:v>
                </c:pt>
                <c:pt idx="41">
                  <c:v>11230.66</c:v>
                </c:pt>
                <c:pt idx="42">
                  <c:v>11423.81</c:v>
                </c:pt>
                <c:pt idx="43">
                  <c:v>11434.06</c:v>
                </c:pt>
                <c:pt idx="44">
                  <c:v>11731.240000000009</c:v>
                </c:pt>
                <c:pt idx="45">
                  <c:v>10824.97</c:v>
                </c:pt>
                <c:pt idx="46">
                  <c:v>11199.740000000009</c:v>
                </c:pt>
                <c:pt idx="47">
                  <c:v>11771.56</c:v>
                </c:pt>
                <c:pt idx="48">
                  <c:v>12182.07</c:v>
                </c:pt>
                <c:pt idx="49">
                  <c:v>12474.15</c:v>
                </c:pt>
                <c:pt idx="50">
                  <c:v>13122.05</c:v>
                </c:pt>
                <c:pt idx="51">
                  <c:v>12946.68</c:v>
                </c:pt>
                <c:pt idx="52">
                  <c:v>12889.65</c:v>
                </c:pt>
                <c:pt idx="53">
                  <c:v>12912.84</c:v>
                </c:pt>
                <c:pt idx="54">
                  <c:v>13279.38</c:v>
                </c:pt>
                <c:pt idx="55">
                  <c:v>13553.78</c:v>
                </c:pt>
                <c:pt idx="56">
                  <c:v>14074.230000000009</c:v>
                </c:pt>
                <c:pt idx="57">
                  <c:v>14380.130000000006</c:v>
                </c:pt>
                <c:pt idx="58">
                  <c:v>14433.230000000009</c:v>
                </c:pt>
                <c:pt idx="59">
                  <c:v>13413</c:v>
                </c:pt>
                <c:pt idx="60">
                  <c:v>13977.730000000009</c:v>
                </c:pt>
                <c:pt idx="61">
                  <c:v>14370.69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'GDP capita'!$CA$4:$CA$5</c:f>
              <c:strCache>
                <c:ptCount val="1"/>
                <c:pt idx="0">
                  <c:v>South Africa</c:v>
                </c:pt>
              </c:strCache>
            </c:strRef>
          </c:tx>
          <c:marker>
            <c:symbol val="none"/>
          </c:marker>
          <c:cat>
            <c:numRef>
              <c:f>'GDP capita'!$A$6:$A$67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'GDP capita'!$CA$6:$CA$67</c:f>
              <c:numCache>
                <c:formatCode>_-* #,##0_-;_-* #,##0\-;_-* "-"??_-;_-@_-</c:formatCode>
                <c:ptCount val="62"/>
                <c:pt idx="0">
                  <c:v>4450.9630000000006</c:v>
                </c:pt>
                <c:pt idx="1">
                  <c:v>4549.5720000000001</c:v>
                </c:pt>
                <c:pt idx="2">
                  <c:v>4598.5360000000001</c:v>
                </c:pt>
                <c:pt idx="3">
                  <c:v>4696.7850000000008</c:v>
                </c:pt>
                <c:pt idx="4">
                  <c:v>4851.9679999999998</c:v>
                </c:pt>
                <c:pt idx="5">
                  <c:v>4969.2</c:v>
                </c:pt>
                <c:pt idx="6">
                  <c:v>5116.1050000000014</c:v>
                </c:pt>
                <c:pt idx="7">
                  <c:v>5181.6500000000024</c:v>
                </c:pt>
                <c:pt idx="8">
                  <c:v>5160.4280000000008</c:v>
                </c:pt>
                <c:pt idx="9">
                  <c:v>5258.268</c:v>
                </c:pt>
                <c:pt idx="10">
                  <c:v>5340.3440000000001</c:v>
                </c:pt>
                <c:pt idx="11">
                  <c:v>5428.3680000000004</c:v>
                </c:pt>
                <c:pt idx="12">
                  <c:v>5581.1460000000034</c:v>
                </c:pt>
                <c:pt idx="13">
                  <c:v>5831.0820000000003</c:v>
                </c:pt>
                <c:pt idx="14">
                  <c:v>6057.5460000000003</c:v>
                </c:pt>
                <c:pt idx="15">
                  <c:v>6249.6710000000003</c:v>
                </c:pt>
                <c:pt idx="16">
                  <c:v>6347.3670000000002</c:v>
                </c:pt>
                <c:pt idx="17">
                  <c:v>6602.6950000000024</c:v>
                </c:pt>
                <c:pt idx="18">
                  <c:v>6705.3050000000003</c:v>
                </c:pt>
                <c:pt idx="19">
                  <c:v>6928.8730000000005</c:v>
                </c:pt>
                <c:pt idx="20">
                  <c:v>7102.6379999999999</c:v>
                </c:pt>
                <c:pt idx="21">
                  <c:v>7260.2729999999992</c:v>
                </c:pt>
                <c:pt idx="22">
                  <c:v>7215.491</c:v>
                </c:pt>
                <c:pt idx="23">
                  <c:v>7330.9789999999994</c:v>
                </c:pt>
                <c:pt idx="24">
                  <c:v>7549.0150000000003</c:v>
                </c:pt>
                <c:pt idx="25">
                  <c:v>7498.9379999999965</c:v>
                </c:pt>
                <c:pt idx="26">
                  <c:v>7492.3330000000005</c:v>
                </c:pt>
                <c:pt idx="27">
                  <c:v>7296.1190000000024</c:v>
                </c:pt>
                <c:pt idx="28">
                  <c:v>7329.0110000000004</c:v>
                </c:pt>
                <c:pt idx="29">
                  <c:v>7430.0990000000002</c:v>
                </c:pt>
                <c:pt idx="30">
                  <c:v>7708.2079999999996</c:v>
                </c:pt>
                <c:pt idx="31">
                  <c:v>7867.04</c:v>
                </c:pt>
                <c:pt idx="32">
                  <c:v>7590.55</c:v>
                </c:pt>
                <c:pt idx="33">
                  <c:v>7219.8140000000003</c:v>
                </c:pt>
                <c:pt idx="34">
                  <c:v>7349.67</c:v>
                </c:pt>
                <c:pt idx="35">
                  <c:v>7034.7530000000015</c:v>
                </c:pt>
                <c:pt idx="36">
                  <c:v>6868.393</c:v>
                </c:pt>
                <c:pt idx="37">
                  <c:v>6843.0470000000005</c:v>
                </c:pt>
                <c:pt idx="38">
                  <c:v>6960.1450000000004</c:v>
                </c:pt>
                <c:pt idx="39">
                  <c:v>6945.4739999999965</c:v>
                </c:pt>
                <c:pt idx="40">
                  <c:v>6731.4839999999995</c:v>
                </c:pt>
                <c:pt idx="41">
                  <c:v>6523.3610000000044</c:v>
                </c:pt>
                <c:pt idx="42">
                  <c:v>6257.9120000000003</c:v>
                </c:pt>
                <c:pt idx="43">
                  <c:v>6203.6520000000046</c:v>
                </c:pt>
                <c:pt idx="44">
                  <c:v>6293.4589999999998</c:v>
                </c:pt>
                <c:pt idx="45">
                  <c:v>6402.5060000000003</c:v>
                </c:pt>
                <c:pt idx="46">
                  <c:v>6589.9090000000006</c:v>
                </c:pt>
                <c:pt idx="47">
                  <c:v>6677.0050000000001</c:v>
                </c:pt>
                <c:pt idx="48">
                  <c:v>6618.6840000000002</c:v>
                </c:pt>
                <c:pt idx="49">
                  <c:v>6688.8950000000004</c:v>
                </c:pt>
                <c:pt idx="50">
                  <c:v>6883.6440000000002</c:v>
                </c:pt>
                <c:pt idx="51">
                  <c:v>6992.4769999999999</c:v>
                </c:pt>
                <c:pt idx="52">
                  <c:v>7170.1720000000014</c:v>
                </c:pt>
                <c:pt idx="53">
                  <c:v>7304.0039999999999</c:v>
                </c:pt>
                <c:pt idx="54">
                  <c:v>7560.9650000000001</c:v>
                </c:pt>
                <c:pt idx="55">
                  <c:v>7884.4329999999991</c:v>
                </c:pt>
                <c:pt idx="56">
                  <c:v>8249.4259999999813</c:v>
                </c:pt>
                <c:pt idx="57">
                  <c:v>8629.2569999999832</c:v>
                </c:pt>
                <c:pt idx="58">
                  <c:v>8861.6959999999854</c:v>
                </c:pt>
                <c:pt idx="59">
                  <c:v>8664.7170000000006</c:v>
                </c:pt>
                <c:pt idx="60">
                  <c:v>8900.6200000000008</c:v>
                </c:pt>
                <c:pt idx="61" formatCode="_-* #,##0.00_-;_-* #,##0.00\-;_-* &quot;-&quot;??_-;_-@_-">
                  <c:v>9206.4759999999824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66016"/>
        <c:axId val="26167552"/>
      </c:lineChart>
      <c:catAx>
        <c:axId val="2616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167552"/>
        <c:crosses val="autoZero"/>
        <c:auto val="1"/>
        <c:lblAlgn val="ctr"/>
        <c:lblOffset val="100"/>
        <c:noMultiLvlLbl val="0"/>
      </c:catAx>
      <c:valAx>
        <c:axId val="261675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-* #,##0_-;_-* #,##0\-;_-* &quot;-&quot;??_-;_-@_-" sourceLinked="1"/>
        <c:majorTickMark val="out"/>
        <c:minorTickMark val="none"/>
        <c:tickLblPos val="nextTo"/>
        <c:crossAx val="26166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b="0" dirty="0"/>
              <a:t>Energy Intensity (toe/000 2000 USD)</a:t>
            </a:r>
          </a:p>
        </c:rich>
      </c:tx>
      <c:layout>
        <c:manualLayout>
          <c:xMode val="edge"/>
          <c:yMode val="edge"/>
          <c:x val="0.21614816753657595"/>
          <c:y val="0.9372151158140523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46096439533433"/>
          <c:y val="0.10904267424251467"/>
          <c:w val="0.70165977690288894"/>
          <c:h val="0.713591043307088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World</c:v>
                </c:pt>
                <c:pt idx="1">
                  <c:v>Turkey</c:v>
                </c:pt>
                <c:pt idx="2">
                  <c:v>OECD</c:v>
                </c:pt>
                <c:pt idx="3">
                  <c:v>France</c:v>
                </c:pt>
                <c:pt idx="4">
                  <c:v>Germany</c:v>
                </c:pt>
                <c:pt idx="5">
                  <c:v>UK</c:v>
                </c:pt>
                <c:pt idx="6">
                  <c:v>Denmark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0.30000000000000032</c:v>
                </c:pt>
                <c:pt idx="1">
                  <c:v>0.26</c:v>
                </c:pt>
                <c:pt idx="2">
                  <c:v>0.18000000000000024</c:v>
                </c:pt>
                <c:pt idx="3">
                  <c:v>0.18000000000000024</c:v>
                </c:pt>
                <c:pt idx="4">
                  <c:v>0.16</c:v>
                </c:pt>
                <c:pt idx="5">
                  <c:v>0.12000000000000002</c:v>
                </c:pt>
                <c:pt idx="6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11840"/>
        <c:axId val="26213376"/>
      </c:barChart>
      <c:catAx>
        <c:axId val="26211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6213376"/>
        <c:crosses val="autoZero"/>
        <c:auto val="1"/>
        <c:lblAlgn val="ctr"/>
        <c:lblOffset val="100"/>
        <c:noMultiLvlLbl val="0"/>
      </c:catAx>
      <c:valAx>
        <c:axId val="26213376"/>
        <c:scaling>
          <c:orientation val="minMax"/>
        </c:scaling>
        <c:delete val="0"/>
        <c:axPos val="b"/>
        <c:majorGridlines>
          <c:spPr>
            <a:ln>
              <a:solidFill>
                <a:prstClr val="white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6211840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2060 proj GDP, 2005 PPP$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China</c:v>
                </c:pt>
                <c:pt idx="1">
                  <c:v>India</c:v>
                </c:pt>
                <c:pt idx="2">
                  <c:v>United States</c:v>
                </c:pt>
                <c:pt idx="3">
                  <c:v>Brazil</c:v>
                </c:pt>
                <c:pt idx="4">
                  <c:v>Japan</c:v>
                </c:pt>
                <c:pt idx="5">
                  <c:v>Indonesia</c:v>
                </c:pt>
                <c:pt idx="6">
                  <c:v>Mexico</c:v>
                </c:pt>
                <c:pt idx="7">
                  <c:v>United Kingdom</c:v>
                </c:pt>
                <c:pt idx="8">
                  <c:v>Russian Federation</c:v>
                </c:pt>
                <c:pt idx="9">
                  <c:v>Germany</c:v>
                </c:pt>
                <c:pt idx="10">
                  <c:v>France</c:v>
                </c:pt>
                <c:pt idx="11">
                  <c:v>Turkey</c:v>
                </c:pt>
                <c:pt idx="12">
                  <c:v>Canada</c:v>
                </c:pt>
                <c:pt idx="13">
                  <c:v>Italy</c:v>
                </c:pt>
                <c:pt idx="14">
                  <c:v>South Korea</c:v>
                </c:pt>
                <c:pt idx="15">
                  <c:v>Australia</c:v>
                </c:pt>
                <c:pt idx="16">
                  <c:v>Spain</c:v>
                </c:pt>
                <c:pt idx="17">
                  <c:v>Argentina</c:v>
                </c:pt>
                <c:pt idx="18">
                  <c:v>South Africa</c:v>
                </c:pt>
                <c:pt idx="19">
                  <c:v>Poland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66.400000000000006</c:v>
                </c:pt>
                <c:pt idx="1">
                  <c:v>45.2</c:v>
                </c:pt>
                <c:pt idx="2">
                  <c:v>36.9</c:v>
                </c:pt>
                <c:pt idx="3">
                  <c:v>8.2200000000000024</c:v>
                </c:pt>
                <c:pt idx="4">
                  <c:v>7.46</c:v>
                </c:pt>
                <c:pt idx="5">
                  <c:v>7.21</c:v>
                </c:pt>
                <c:pt idx="6">
                  <c:v>6.14</c:v>
                </c:pt>
                <c:pt idx="7">
                  <c:v>5.6499999999999995</c:v>
                </c:pt>
                <c:pt idx="8">
                  <c:v>5.4300000000000024</c:v>
                </c:pt>
                <c:pt idx="9">
                  <c:v>4.87</c:v>
                </c:pt>
                <c:pt idx="10">
                  <c:v>4.3099999999999996</c:v>
                </c:pt>
                <c:pt idx="11">
                  <c:v>4.03</c:v>
                </c:pt>
                <c:pt idx="12">
                  <c:v>3.61</c:v>
                </c:pt>
                <c:pt idx="13">
                  <c:v>3.29</c:v>
                </c:pt>
                <c:pt idx="14">
                  <c:v>3.07</c:v>
                </c:pt>
                <c:pt idx="15">
                  <c:v>2.8699999999999997</c:v>
                </c:pt>
                <c:pt idx="16">
                  <c:v>2.75</c:v>
                </c:pt>
                <c:pt idx="17">
                  <c:v>2.48</c:v>
                </c:pt>
                <c:pt idx="18">
                  <c:v>2.12</c:v>
                </c:pt>
                <c:pt idx="19">
                  <c:v>1.52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Sheet1!$A$2:$A$21</c:f>
              <c:strCache>
                <c:ptCount val="20"/>
                <c:pt idx="0">
                  <c:v>China</c:v>
                </c:pt>
                <c:pt idx="1">
                  <c:v>India</c:v>
                </c:pt>
                <c:pt idx="2">
                  <c:v>United States</c:v>
                </c:pt>
                <c:pt idx="3">
                  <c:v>Brazil</c:v>
                </c:pt>
                <c:pt idx="4">
                  <c:v>Japan</c:v>
                </c:pt>
                <c:pt idx="5">
                  <c:v>Indonesia</c:v>
                </c:pt>
                <c:pt idx="6">
                  <c:v>Mexico</c:v>
                </c:pt>
                <c:pt idx="7">
                  <c:v>United Kingdom</c:v>
                </c:pt>
                <c:pt idx="8">
                  <c:v>Russian Federation</c:v>
                </c:pt>
                <c:pt idx="9">
                  <c:v>Germany</c:v>
                </c:pt>
                <c:pt idx="10">
                  <c:v>France</c:v>
                </c:pt>
                <c:pt idx="11">
                  <c:v>Turkey</c:v>
                </c:pt>
                <c:pt idx="12">
                  <c:v>Canada</c:v>
                </c:pt>
                <c:pt idx="13">
                  <c:v>Italy</c:v>
                </c:pt>
                <c:pt idx="14">
                  <c:v>South Korea</c:v>
                </c:pt>
                <c:pt idx="15">
                  <c:v>Australia</c:v>
                </c:pt>
                <c:pt idx="16">
                  <c:v>Spain</c:v>
                </c:pt>
                <c:pt idx="17">
                  <c:v>Argentina</c:v>
                </c:pt>
                <c:pt idx="18">
                  <c:v>South Africa</c:v>
                </c:pt>
                <c:pt idx="19">
                  <c:v>Poland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9.9700000000000006</c:v>
                </c:pt>
                <c:pt idx="1">
                  <c:v>4.07</c:v>
                </c:pt>
                <c:pt idx="2">
                  <c:v>13.2</c:v>
                </c:pt>
                <c:pt idx="3">
                  <c:v>2.11</c:v>
                </c:pt>
                <c:pt idx="4">
                  <c:v>3.92</c:v>
                </c:pt>
                <c:pt idx="5">
                  <c:v>0.99099999999999999</c:v>
                </c:pt>
                <c:pt idx="6">
                  <c:v>1.46</c:v>
                </c:pt>
                <c:pt idx="7">
                  <c:v>2.06</c:v>
                </c:pt>
                <c:pt idx="8">
                  <c:v>2.1</c:v>
                </c:pt>
                <c:pt idx="9">
                  <c:v>2.8299999999999987</c:v>
                </c:pt>
                <c:pt idx="10">
                  <c:v>1.9500000000000006</c:v>
                </c:pt>
                <c:pt idx="11">
                  <c:v>0.99199999999999999</c:v>
                </c:pt>
                <c:pt idx="12">
                  <c:v>1.230999999999999</c:v>
                </c:pt>
                <c:pt idx="13">
                  <c:v>1.6500000000000001</c:v>
                </c:pt>
                <c:pt idx="14">
                  <c:v>1.37</c:v>
                </c:pt>
                <c:pt idx="15">
                  <c:v>0.83500000000000052</c:v>
                </c:pt>
                <c:pt idx="16">
                  <c:v>1.24</c:v>
                </c:pt>
                <c:pt idx="17">
                  <c:v>0.66100000000000081</c:v>
                </c:pt>
                <c:pt idx="18">
                  <c:v>0.48900000000000032</c:v>
                </c:pt>
                <c:pt idx="19">
                  <c:v>0.6910000000000005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910656"/>
        <c:axId val="25941120"/>
      </c:barChart>
      <c:catAx>
        <c:axId val="25910656"/>
        <c:scaling>
          <c:orientation val="minMax"/>
        </c:scaling>
        <c:delete val="0"/>
        <c:axPos val="b"/>
        <c:majorTickMark val="out"/>
        <c:minorTickMark val="none"/>
        <c:tickLblPos val="nextTo"/>
        <c:crossAx val="25941120"/>
        <c:crosses val="autoZero"/>
        <c:auto val="1"/>
        <c:lblAlgn val="ctr"/>
        <c:lblOffset val="100"/>
        <c:noMultiLvlLbl val="0"/>
      </c:catAx>
      <c:valAx>
        <c:axId val="2594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910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0.21242</cdr:x>
      <cdr:y>0.04514</cdr:y>
    </cdr:from>
    <cdr:to>
      <cdr:x>0.68954</cdr:x>
      <cdr:y>0.13889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238250" y="123825"/>
          <a:ext cx="27813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/>
            <a:t>GDP per capita  in 2011 constant PPP USD</a:t>
          </a:r>
        </a:p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6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3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4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8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7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1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0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9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9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6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D57E-22D1-4875-96DD-188D78F98E2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C9D70-E95B-42BD-BF2D-036E46029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Turkey on the way to high income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Raiser</a:t>
            </a:r>
          </a:p>
          <a:p>
            <a:r>
              <a:rPr lang="en-US" dirty="0" smtClean="0"/>
              <a:t>Country Director</a:t>
            </a:r>
          </a:p>
          <a:p>
            <a:r>
              <a:rPr lang="en-US" dirty="0" smtClean="0"/>
              <a:t>World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10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Turkey’s prospects are favorable because of demographics</a:t>
            </a:r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48600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753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sustaining growth into high income is difficult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467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676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growth in Turkey has been volatile given dependence on foreign financing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13" y="1600200"/>
            <a:ext cx="737817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037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income trap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21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Turkey needs to do to sustain growth: deepen integration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229600" cy="457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554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Turkey needs to do to sustain growth: boost productivity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543799" cy="457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789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Turkey needs to do to sustain growth: boost energy efficiency</a:t>
            </a:r>
            <a:endParaRPr lang="en-US" dirty="0"/>
          </a:p>
        </p:txBody>
      </p:sp>
      <p:graphicFrame>
        <p:nvGraphicFramePr>
          <p:cNvPr id="4" name="Chart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0347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3577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Turkey needs to do to sustain growth: boost savings and contain growth in transfers</a:t>
            </a: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038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038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215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Turkey needs to do to sustain growth: boost female employment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63520"/>
            <a:ext cx="7315200" cy="399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004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Turkey needs to do to sustain growth: make institutions fit for high income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28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Turkey has done well in the past decade</a:t>
            </a:r>
          </a:p>
          <a:p>
            <a:endParaRPr lang="en-US" dirty="0" smtClean="0"/>
          </a:p>
          <a:p>
            <a:r>
              <a:rPr lang="en-US" dirty="0" smtClean="0"/>
              <a:t>Due to demographics, past reform efforts and relatively strong financial buffers Turkey is likely to do well in the next decade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o avoid a growth slow-down at high income, Turkey needs to deepen structural reforms</a:t>
            </a:r>
          </a:p>
        </p:txBody>
      </p:sp>
    </p:spTree>
    <p:extLst>
      <p:ext uri="{BB962C8B-B14F-4D97-AF65-F5344CB8AC3E}">
        <p14:creationId xmlns:p14="http://schemas.microsoft.com/office/powerpoint/2010/main" val="390609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Turkey: an emerging regional and global power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91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463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Turkey: an emerging regional and global power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60960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20 largest economies in the world in 2011 and 2060 - OECD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1828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GDP in 2011 USD, 2011 and 2060)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9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Turkey has done well because of economic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1" y="1904999"/>
            <a:ext cx="7233618" cy="484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38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Turkey has become part of the European Convergence Machine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78235"/>
            <a:ext cx="8229600" cy="396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33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Customs Union with the EU has made Turkish trade brainier 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077199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22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Turkey has done well because of social inclusion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98" t="1799" r="1048" b="1258"/>
          <a:stretch/>
        </p:blipFill>
        <p:spPr>
          <a:xfrm>
            <a:off x="685800" y="1600200"/>
            <a:ext cx="7543799" cy="47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0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shift of economic activity to the East has played a big role in inclusion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2" t="26212" r="7298" b="28920"/>
          <a:stretch/>
        </p:blipFill>
        <p:spPr bwMode="auto">
          <a:xfrm>
            <a:off x="609600" y="14478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0" y="5638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Spatial distribution of newly created firms between 2007-2011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by public investments</a:t>
            </a:r>
            <a:endParaRPr lang="en-US" dirty="0"/>
          </a:p>
        </p:txBody>
      </p:sp>
      <p:pic>
        <p:nvPicPr>
          <p:cNvPr id="4" name="Content Placeholder 3" descr="turkey motorway bottom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8229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0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improved public services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4038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403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24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289</Words>
  <Application>Microsoft Office PowerPoint</Application>
  <PresentationFormat>On-screen Show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Turkey on the way to high income</vt:lpstr>
      <vt:lpstr>Key Messages</vt:lpstr>
      <vt:lpstr>Turkey has done well because of economic integration</vt:lpstr>
      <vt:lpstr>Turkey has become part of the European Convergence Machine</vt:lpstr>
      <vt:lpstr>The Customs Union with the EU has made Turkish trade brainier </vt:lpstr>
      <vt:lpstr>Turkey has done well because of social inclusion</vt:lpstr>
      <vt:lpstr>The shift of economic activity to the East has played a big role in inclusion</vt:lpstr>
      <vt:lpstr>Supported by public investments</vt:lpstr>
      <vt:lpstr>And improved public services</vt:lpstr>
      <vt:lpstr>Turkey’s prospects are favorable because of demographics</vt:lpstr>
      <vt:lpstr>But sustaining growth into high income is difficult</vt:lpstr>
      <vt:lpstr>And growth in Turkey has been volatile given dependence on foreign financing</vt:lpstr>
      <vt:lpstr>The middle income trap</vt:lpstr>
      <vt:lpstr>What Turkey needs to do to sustain growth: deepen integration</vt:lpstr>
      <vt:lpstr>What Turkey needs to do to sustain growth: boost productivity</vt:lpstr>
      <vt:lpstr>What Turkey needs to do to sustain growth: boost energy efficiency</vt:lpstr>
      <vt:lpstr>What Turkey needs to do to sustain growth: boost savings and contain growth in transfers</vt:lpstr>
      <vt:lpstr>What Turkey needs to do to sustain growth: boost female employment</vt:lpstr>
      <vt:lpstr>What Turkey needs to do to sustain growth: make institutions fit for high income</vt:lpstr>
      <vt:lpstr>Turkey: an emerging regional and global power</vt:lpstr>
      <vt:lpstr>Turkey: an emerging regional and global power 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Raiser</dc:creator>
  <cp:lastModifiedBy>TUSIAD Admin</cp:lastModifiedBy>
  <cp:revision>11</cp:revision>
  <dcterms:created xsi:type="dcterms:W3CDTF">2013-04-21T13:36:40Z</dcterms:created>
  <dcterms:modified xsi:type="dcterms:W3CDTF">2013-04-24T12:46:55Z</dcterms:modified>
</cp:coreProperties>
</file>